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Lst>
  <p:notesMasterIdLst>
    <p:notesMasterId r:id="rId10"/>
  </p:notesMasterIdLst>
  <p:sldSz cx="18288000" cy="10287000"/>
  <p:notesSz cx="10287000" cy="18288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 nouveaux programmes de Sciences et Technologie du CM2 entrent en vigueur à la rentrée de septembre 2027. Publiés au Bulletin officiel n°24 du 11 juin 2026. Le CM2 poursuit et approfondit les 4 domaines du CM1.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CM2 poursuit les 4 mêmes domaines qu'en CM1, avec un niveau d'exigence supérieur. Ce n'est pas un nouveau programme mais une montée en exigence progressive : du concret à l'abstrait, de l'analyse à la conception.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Grande nouveauté : l'étude systématique des trois états physiques et de leurs changements. On introduit aussi la conservation de la masse, le mouvement rectiligne/circulaire, le système solaire à l'échelle et les circuits électriques.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biodiversité s'aborde à l'échelle des temps géologiques (fossiles, extinction Crétacé-Tertiaire). Nouveauté : risques naturels et climat local vs météo, avec de vrais projets EDD à restitution publique.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Grande nouveauté du domaine 3 : l'alimentation et la digestion dans leur dimension physiologique. On nomme et localise les organes digestifs, on relie circulation sanguine et effort, et on aborde puberté et reproduction en complément de l'EVAR.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grande nouveauté du CM2 : concevoir ET fabriquer une maquette de A à Z (croquis, choix des matériaux, fabrication, test, amélioration par essai-erreur). En programmation, on ne se contente plus d'utiliser un programme, on le modifie et on le corrige.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fil directeur : une montée en exigence sur quatre axes — du qualitatif au quantitatif, de l'observation à la modélisation, de la manipulation simple au projet complet, et l'EDD qui passe de la sensibilisation à l'engagement.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Une année qui prépare solidement les élèves à la 6e. Source : programme officiel de sciences et technologie du cycle 3, B.O. n°24 du 11 juin 2026, Éduscol. Retrouvez les ressources sur SOS Cartables.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4965"/>
        </a:solidFill>
      </p:bgPr>
    </p:bg>
    <p:spTree>
      <p:nvGrpSpPr>
        <p:cNvPr id="1" name=""/>
        <p:cNvGrpSpPr/>
        <p:nvPr/>
      </p:nvGrpSpPr>
      <p:grpSpPr>
        <a:xfrm>
          <a:off x="0" y="0"/>
          <a:ext cx="0" cy="0"/>
          <a:chOff x="0" y="0"/>
          <a:chExt cx="0" cy="0"/>
        </a:xfrm>
      </p:grpSpPr>
      <p:sp>
        <p:nvSpPr>
          <p:cNvPr id="2" name="Shape 0"/>
          <p:cNvSpPr/>
          <p:nvPr/>
        </p:nvSpPr>
        <p:spPr>
          <a:xfrm>
            <a:off x="13906500" y="-1524000"/>
            <a:ext cx="5905500" cy="5905500"/>
          </a:xfrm>
          <a:prstGeom prst="ellipse">
            <a:avLst/>
          </a:prstGeom>
          <a:solidFill>
            <a:srgbClr val="245A7D"/>
          </a:solidFill>
          <a:ln/>
        </p:spPr>
      </p:sp>
      <p:sp>
        <p:nvSpPr>
          <p:cNvPr id="3" name="Shape 1"/>
          <p:cNvSpPr/>
          <p:nvPr/>
        </p:nvSpPr>
        <p:spPr>
          <a:xfrm>
            <a:off x="13144500" y="8382000"/>
            <a:ext cx="4000500" cy="4000500"/>
          </a:xfrm>
          <a:prstGeom prst="ellipse">
            <a:avLst/>
          </a:prstGeom>
          <a:solidFill>
            <a:srgbClr val="5FA8D3">
              <a:alpha val="35000"/>
            </a:srgbClr>
          </a:solidFill>
          <a:ln/>
        </p:spPr>
      </p:sp>
      <p:sp>
        <p:nvSpPr>
          <p:cNvPr id="4" name="Text 2"/>
          <p:cNvSpPr/>
          <p:nvPr/>
        </p:nvSpPr>
        <p:spPr>
          <a:xfrm>
            <a:off x="952500" y="952500"/>
            <a:ext cx="5710401" cy="323850"/>
          </a:xfrm>
          <a:prstGeom prst="rect">
            <a:avLst/>
          </a:prstGeom>
          <a:noFill/>
          <a:ln/>
        </p:spPr>
        <p:txBody>
          <a:bodyPr wrap="square" lIns="25400" tIns="25400" rIns="25400" bIns="25400" rtlCol="0" anchor="t">
            <a:normAutofit/>
          </a:bodyPr>
          <a:lstStyle/>
          <a:p>
            <a:pPr algn="l" indent="0" marL="0">
              <a:buNone/>
            </a:pPr>
            <a:r>
              <a:rPr lang="en-US" sz="1950" b="1" spc="429" kern="0" dirty="0">
                <a:solidFill>
                  <a:srgbClr val="CAE9FF"/>
                </a:solidFill>
                <a:latin typeface="Arial" pitchFamily="34" charset="0"/>
                <a:ea typeface="Arial" pitchFamily="34" charset="-122"/>
                <a:cs typeface="Arial" pitchFamily="34" charset="-120"/>
              </a:rPr>
              <a:t>LE COIN DU MAÎTRE · SCIENCES</a:t>
            </a:r>
            <a:endParaRPr lang="en-US" sz="1950" dirty="0"/>
          </a:p>
        </p:txBody>
      </p:sp>
      <p:sp>
        <p:nvSpPr>
          <p:cNvPr id="5" name="Text 3"/>
          <p:cNvSpPr/>
          <p:nvPr/>
        </p:nvSpPr>
        <p:spPr>
          <a:xfrm>
            <a:off x="952500" y="3412927"/>
            <a:ext cx="18021300" cy="371475"/>
          </a:xfrm>
          <a:prstGeom prst="rect">
            <a:avLst/>
          </a:prstGeom>
          <a:noFill/>
          <a:ln/>
        </p:spPr>
        <p:txBody>
          <a:bodyPr wrap="square" lIns="25400" tIns="25400" rIns="25400" bIns="25400" rtlCol="0" anchor="t">
            <a:normAutofit/>
          </a:bodyPr>
          <a:lstStyle/>
          <a:p>
            <a:pPr algn="l" indent="0" marL="0">
              <a:buNone/>
            </a:pPr>
            <a:r>
              <a:rPr lang="en-US" sz="2250" dirty="0">
                <a:solidFill>
                  <a:srgbClr val="CAE9FF"/>
                </a:solidFill>
                <a:latin typeface="Arial" pitchFamily="34" charset="0"/>
                <a:ea typeface="Arial" pitchFamily="34" charset="-122"/>
                <a:cs typeface="Arial" pitchFamily="34" charset="-120"/>
              </a:rPr>
              <a:t>Nouveaux programmes — Cycle 3</a:t>
            </a:r>
            <a:endParaRPr lang="en-US" sz="2250" dirty="0"/>
          </a:p>
        </p:txBody>
      </p:sp>
      <p:sp>
        <p:nvSpPr>
          <p:cNvPr id="6" name="Text 4"/>
          <p:cNvSpPr/>
          <p:nvPr/>
        </p:nvSpPr>
        <p:spPr>
          <a:xfrm>
            <a:off x="952500" y="3955852"/>
            <a:ext cx="16874490" cy="2175272"/>
          </a:xfrm>
          <a:prstGeom prst="rect">
            <a:avLst/>
          </a:prstGeom>
          <a:noFill/>
          <a:ln/>
        </p:spPr>
        <p:txBody>
          <a:bodyPr wrap="square" lIns="25400" tIns="25400" rIns="25400" bIns="25400" rtlCol="0" anchor="t">
            <a:normAutofit/>
          </a:bodyPr>
          <a:lstStyle/>
          <a:p>
            <a:pPr algn="l" indent="0" marL="0">
              <a:lnSpc>
                <a:spcPct val="102000"/>
              </a:lnSpc>
              <a:buNone/>
            </a:pPr>
            <a:r>
              <a:rPr lang="en-US" sz="8250" spc="-82" kern="0" dirty="0">
                <a:solidFill>
                  <a:srgbClr val="F7F5F0"/>
                </a:solidFill>
                <a:latin typeface="Georgia" pitchFamily="34" charset="0"/>
                <a:ea typeface="Georgia" pitchFamily="34" charset="-122"/>
                <a:cs typeface="Georgia" pitchFamily="34" charset="-120"/>
              </a:rPr>
              <a:t>Sciences &amp; Technologie au CM2</a:t>
            </a:r>
            <a:endParaRPr lang="en-US" sz="8250" dirty="0"/>
          </a:p>
        </p:txBody>
      </p:sp>
      <p:sp>
        <p:nvSpPr>
          <p:cNvPr id="7" name="Text 5"/>
          <p:cNvSpPr/>
          <p:nvPr/>
        </p:nvSpPr>
        <p:spPr>
          <a:xfrm>
            <a:off x="952500" y="6378773"/>
            <a:ext cx="18021300" cy="514350"/>
          </a:xfrm>
          <a:prstGeom prst="rect">
            <a:avLst/>
          </a:prstGeom>
          <a:noFill/>
          <a:ln/>
        </p:spPr>
        <p:txBody>
          <a:bodyPr wrap="square" lIns="25400" tIns="25400" rIns="25400" bIns="25400" rtlCol="0" anchor="t">
            <a:normAutofit/>
          </a:bodyPr>
          <a:lstStyle/>
          <a:p>
            <a:pPr algn="l" indent="0" marL="0">
              <a:buNone/>
            </a:pPr>
            <a:r>
              <a:rPr lang="en-US" sz="3300" i="1" dirty="0">
                <a:solidFill>
                  <a:srgbClr val="CAE9FF"/>
                </a:solidFill>
                <a:latin typeface="Georgia" pitchFamily="34" charset="0"/>
                <a:ea typeface="Georgia" pitchFamily="34" charset="-122"/>
                <a:cs typeface="Georgia" pitchFamily="34" charset="-120"/>
              </a:rPr>
              <a:t>Ce qui change à la rentrée de septembre 2027</a:t>
            </a:r>
            <a:endParaRPr lang="en-US" sz="3300" dirty="0"/>
          </a:p>
        </p:txBody>
      </p:sp>
      <p:sp>
        <p:nvSpPr>
          <p:cNvPr id="8" name="Text 6"/>
          <p:cNvSpPr/>
          <p:nvPr/>
        </p:nvSpPr>
        <p:spPr>
          <a:xfrm>
            <a:off x="952500" y="9029700"/>
            <a:ext cx="3112963" cy="342900"/>
          </a:xfrm>
          <a:prstGeom prst="rect">
            <a:avLst/>
          </a:prstGeom>
          <a:noFill/>
          <a:ln/>
        </p:spPr>
        <p:txBody>
          <a:bodyPr wrap="square" lIns="25400" tIns="25400" rIns="25400" bIns="25400" rtlCol="0" anchor="t">
            <a:normAutofit/>
          </a:bodyPr>
          <a:lstStyle/>
          <a:p>
            <a:pPr algn="l" indent="0" marL="0">
              <a:buNone/>
            </a:pPr>
            <a:r>
              <a:rPr lang="en-US" sz="2025" b="1" dirty="0">
                <a:solidFill>
                  <a:srgbClr val="F7F5F0"/>
                </a:solidFill>
                <a:latin typeface="Arial" pitchFamily="34" charset="0"/>
                <a:ea typeface="Arial" pitchFamily="34" charset="-122"/>
                <a:cs typeface="Arial" pitchFamily="34" charset="-120"/>
              </a:rPr>
              <a:t>B.O. n°24 — 11 juin 2026</a:t>
            </a:r>
            <a:endParaRPr lang="en-US" sz="2025" dirty="0"/>
          </a:p>
        </p:txBody>
      </p:sp>
      <p:sp>
        <p:nvSpPr>
          <p:cNvPr id="9" name="Text 7"/>
          <p:cNvSpPr/>
          <p:nvPr/>
        </p:nvSpPr>
        <p:spPr>
          <a:xfrm>
            <a:off x="4239667" y="9029700"/>
            <a:ext cx="135136" cy="342900"/>
          </a:xfrm>
          <a:prstGeom prst="rect">
            <a:avLst/>
          </a:prstGeom>
          <a:noFill/>
          <a:ln/>
        </p:spPr>
        <p:txBody>
          <a:bodyPr wrap="square" lIns="25400" tIns="25400" rIns="25400" bIns="25400" rtlCol="0" anchor="t">
            <a:normAutofit/>
          </a:bodyPr>
          <a:lstStyle/>
          <a:p>
            <a:pPr algn="l" indent="0" marL="0">
              <a:buNone/>
            </a:pPr>
            <a:r>
              <a:rPr lang="en-US" sz="2025" dirty="0">
                <a:solidFill>
                  <a:srgbClr val="CAE9FF">
                    <a:alpha val="50000"/>
                  </a:srgbClr>
                </a:solidFill>
                <a:latin typeface="Arial" pitchFamily="34" charset="0"/>
                <a:ea typeface="Arial" pitchFamily="34" charset="-122"/>
                <a:cs typeface="Arial" pitchFamily="34" charset="-120"/>
              </a:rPr>
              <a:t>|</a:t>
            </a:r>
            <a:endParaRPr lang="en-US" sz="2025" dirty="0"/>
          </a:p>
        </p:txBody>
      </p:sp>
      <p:sp>
        <p:nvSpPr>
          <p:cNvPr id="10" name="Text 8"/>
          <p:cNvSpPr/>
          <p:nvPr/>
        </p:nvSpPr>
        <p:spPr>
          <a:xfrm>
            <a:off x="4755803" y="9029700"/>
            <a:ext cx="4730919" cy="342900"/>
          </a:xfrm>
          <a:prstGeom prst="rect">
            <a:avLst/>
          </a:prstGeom>
          <a:noFill/>
          <a:ln/>
        </p:spPr>
        <p:txBody>
          <a:bodyPr wrap="square" lIns="25400" tIns="25400" rIns="25400" bIns="25400" rtlCol="0" anchor="t">
            <a:normAutofit/>
          </a:bodyPr>
          <a:lstStyle/>
          <a:p>
            <a:pPr algn="l" indent="0" marL="0">
              <a:buNone/>
            </a:pPr>
            <a:r>
              <a:rPr lang="en-US" sz="2025" dirty="0">
                <a:solidFill>
                  <a:srgbClr val="CAE9FF"/>
                </a:solidFill>
                <a:latin typeface="Arial" pitchFamily="34" charset="0"/>
                <a:ea typeface="Arial" pitchFamily="34" charset="-122"/>
                <a:cs typeface="Arial" pitchFamily="34" charset="-120"/>
              </a:rPr>
              <a:t>Applicable à toutes les classes de CM2</a:t>
            </a:r>
            <a:endParaRPr lang="en-US" sz="2025" dirty="0"/>
          </a:p>
        </p:txBody>
      </p:sp>
      <p:sp>
        <p:nvSpPr>
          <p:cNvPr id="11" name="Text 9"/>
          <p:cNvSpPr/>
          <p:nvPr/>
        </p:nvSpPr>
        <p:spPr>
          <a:xfrm>
            <a:off x="9513838" y="9029700"/>
            <a:ext cx="135136" cy="342900"/>
          </a:xfrm>
          <a:prstGeom prst="rect">
            <a:avLst/>
          </a:prstGeom>
          <a:noFill/>
          <a:ln/>
        </p:spPr>
        <p:txBody>
          <a:bodyPr wrap="square" lIns="25400" tIns="25400" rIns="25400" bIns="25400" rtlCol="0" anchor="t">
            <a:normAutofit/>
          </a:bodyPr>
          <a:lstStyle/>
          <a:p>
            <a:pPr algn="l" indent="0" marL="0">
              <a:buNone/>
            </a:pPr>
            <a:r>
              <a:rPr lang="en-US" sz="2025" dirty="0">
                <a:solidFill>
                  <a:srgbClr val="CAE9FF">
                    <a:alpha val="50000"/>
                  </a:srgbClr>
                </a:solidFill>
                <a:latin typeface="Arial" pitchFamily="34" charset="0"/>
                <a:ea typeface="Arial" pitchFamily="34" charset="-122"/>
                <a:cs typeface="Arial" pitchFamily="34" charset="-120"/>
              </a:rPr>
              <a:t>|</a:t>
            </a:r>
            <a:endParaRPr lang="en-US" sz="2025" dirty="0"/>
          </a:p>
        </p:txBody>
      </p:sp>
      <p:sp>
        <p:nvSpPr>
          <p:cNvPr id="12" name="Text 10"/>
          <p:cNvSpPr/>
          <p:nvPr/>
        </p:nvSpPr>
        <p:spPr>
          <a:xfrm>
            <a:off x="10029974" y="9029700"/>
            <a:ext cx="958007" cy="342900"/>
          </a:xfrm>
          <a:prstGeom prst="rect">
            <a:avLst/>
          </a:prstGeom>
          <a:noFill/>
          <a:ln/>
        </p:spPr>
        <p:txBody>
          <a:bodyPr wrap="square" lIns="25400" tIns="25400" rIns="25400" bIns="25400" rtlCol="0" anchor="t">
            <a:normAutofit/>
          </a:bodyPr>
          <a:lstStyle/>
          <a:p>
            <a:pPr algn="l" indent="0" marL="0">
              <a:buNone/>
            </a:pPr>
            <a:r>
              <a:rPr lang="en-US" sz="2025" dirty="0">
                <a:solidFill>
                  <a:srgbClr val="CAE9FF"/>
                </a:solidFill>
                <a:latin typeface="Arial" pitchFamily="34" charset="0"/>
                <a:ea typeface="Arial" pitchFamily="34" charset="-122"/>
                <a:cs typeface="Arial" pitchFamily="34" charset="-120"/>
              </a:rPr>
              <a:t>Éduscol</a:t>
            </a:r>
            <a:endParaRPr lang="en-US" sz="2025"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F5F0"/>
        </a:solidFill>
      </p:bgPr>
    </p:bg>
    <p:spTree>
      <p:nvGrpSpPr>
        <p:cNvPr id="1" name=""/>
        <p:cNvGrpSpPr/>
        <p:nvPr/>
      </p:nvGrpSpPr>
      <p:grpSpPr>
        <a:xfrm>
          <a:off x="0" y="0"/>
          <a:ext cx="0" cy="0"/>
          <a:chOff x="0" y="0"/>
          <a:chExt cx="0" cy="0"/>
        </a:xfrm>
      </p:grpSpPr>
      <p:sp>
        <p:nvSpPr>
          <p:cNvPr id="2" name="Text 0"/>
          <p:cNvSpPr/>
          <p:nvPr/>
        </p:nvSpPr>
        <p:spPr>
          <a:xfrm>
            <a:off x="952500" y="857250"/>
            <a:ext cx="18021300" cy="323850"/>
          </a:xfrm>
          <a:prstGeom prst="rect">
            <a:avLst/>
          </a:prstGeom>
          <a:noFill/>
          <a:ln/>
        </p:spPr>
        <p:txBody>
          <a:bodyPr wrap="square" lIns="25400" tIns="25400" rIns="25400" bIns="25400" rtlCol="0" anchor="t">
            <a:normAutofit/>
          </a:bodyPr>
          <a:lstStyle/>
          <a:p>
            <a:pPr algn="l" indent="0" marL="0">
              <a:buNone/>
            </a:pPr>
            <a:r>
              <a:rPr lang="en-US" sz="1950" b="1" spc="390" kern="0" dirty="0">
                <a:solidFill>
                  <a:srgbClr val="5FA8D3"/>
                </a:solidFill>
                <a:latin typeface="Arial" pitchFamily="34" charset="0"/>
                <a:ea typeface="Arial" pitchFamily="34" charset="-122"/>
                <a:cs typeface="Arial" pitchFamily="34" charset="-120"/>
              </a:rPr>
              <a:t>VUE D'ENSEMBLE</a:t>
            </a:r>
            <a:endParaRPr lang="en-US" sz="1950" dirty="0"/>
          </a:p>
        </p:txBody>
      </p:sp>
      <p:sp>
        <p:nvSpPr>
          <p:cNvPr id="3" name="Text 1"/>
          <p:cNvSpPr/>
          <p:nvPr/>
        </p:nvSpPr>
        <p:spPr>
          <a:xfrm>
            <a:off x="952500" y="1295400"/>
            <a:ext cx="18021300" cy="698153"/>
          </a:xfrm>
          <a:prstGeom prst="rect">
            <a:avLst/>
          </a:prstGeom>
          <a:noFill/>
          <a:ln/>
        </p:spPr>
        <p:txBody>
          <a:bodyPr wrap="square" lIns="25400" tIns="25400" rIns="25400" bIns="25400" rtlCol="0" anchor="t">
            <a:normAutofit/>
          </a:bodyPr>
          <a:lstStyle/>
          <a:p>
            <a:pPr algn="l" indent="0" marL="0">
              <a:lnSpc>
                <a:spcPct val="105000"/>
              </a:lnSpc>
              <a:buNone/>
            </a:pPr>
            <a:r>
              <a:rPr lang="en-US" sz="4950" dirty="0">
                <a:solidFill>
                  <a:srgbClr val="1B2B36"/>
                </a:solidFill>
                <a:latin typeface="Georgia" pitchFamily="34" charset="0"/>
                <a:ea typeface="Georgia" pitchFamily="34" charset="-122"/>
                <a:cs typeface="Georgia" pitchFamily="34" charset="-120"/>
              </a:rPr>
              <a:t>Quatre domaines, approfondis</a:t>
            </a:r>
            <a:endParaRPr lang="en-US" sz="4950" dirty="0"/>
          </a:p>
        </p:txBody>
      </p:sp>
      <p:sp>
        <p:nvSpPr>
          <p:cNvPr id="4" name="Shape 2"/>
          <p:cNvSpPr/>
          <p:nvPr/>
        </p:nvSpPr>
        <p:spPr>
          <a:xfrm>
            <a:off x="952500" y="2374553"/>
            <a:ext cx="8058150" cy="3394174"/>
          </a:xfrm>
          <a:prstGeom prst="roundRect">
            <a:avLst>
              <a:gd name="adj" fmla="val 6174"/>
            </a:avLst>
          </a:prstGeom>
          <a:solidFill>
            <a:srgbClr val="FFFFFF"/>
          </a:solidFill>
          <a:ln/>
          <a:effectLst>
            <a:outerShdw sx="100000" sy="100000" kx="0" ky="0" algn="bl" rotWithShape="0" blurRad="190500" dist="19050" dir="5400000">
              <a:srgbClr val="1B4965">
                <a:alpha val="7000"/>
              </a:srgbClr>
            </a:outerShdw>
          </a:effectLst>
        </p:spPr>
      </p:sp>
      <p:sp>
        <p:nvSpPr>
          <p:cNvPr id="5" name="Text 3"/>
          <p:cNvSpPr/>
          <p:nvPr/>
        </p:nvSpPr>
        <p:spPr>
          <a:xfrm>
            <a:off x="1371600" y="2755553"/>
            <a:ext cx="652314" cy="533400"/>
          </a:xfrm>
          <a:prstGeom prst="rect">
            <a:avLst/>
          </a:prstGeom>
          <a:noFill/>
          <a:ln/>
        </p:spPr>
        <p:txBody>
          <a:bodyPr wrap="square" lIns="25400" tIns="25400" rIns="25400" bIns="25400" rtlCol="0" anchor="t">
            <a:normAutofit/>
          </a:bodyPr>
          <a:lstStyle/>
          <a:p>
            <a:pPr algn="l" indent="0" marL="0">
              <a:buNone/>
            </a:pPr>
            <a:r>
              <a:rPr lang="en-US" sz="3900" dirty="0">
                <a:solidFill>
                  <a:srgbClr val="5FA8D3"/>
                </a:solidFill>
                <a:latin typeface="Georgia" pitchFamily="34" charset="0"/>
                <a:ea typeface="Georgia" pitchFamily="34" charset="-122"/>
                <a:cs typeface="Georgia" pitchFamily="34" charset="-120"/>
              </a:rPr>
              <a:t>01</a:t>
            </a:r>
            <a:endParaRPr lang="en-US" sz="3900" dirty="0"/>
          </a:p>
        </p:txBody>
      </p:sp>
      <p:sp>
        <p:nvSpPr>
          <p:cNvPr id="6" name="Text 4"/>
          <p:cNvSpPr/>
          <p:nvPr/>
        </p:nvSpPr>
        <p:spPr>
          <a:xfrm>
            <a:off x="2119164" y="2803178"/>
            <a:ext cx="6410429" cy="419100"/>
          </a:xfrm>
          <a:prstGeom prst="rect">
            <a:avLst/>
          </a:prstGeom>
          <a:noFill/>
          <a:ln/>
        </p:spPr>
        <p:txBody>
          <a:bodyPr wrap="square" lIns="25400" tIns="25400" rIns="25400" bIns="25400" rtlCol="0" anchor="t">
            <a:normAutofit/>
          </a:bodyPr>
          <a:lstStyle/>
          <a:p>
            <a:pPr algn="l" indent="0" marL="0">
              <a:buNone/>
            </a:pPr>
            <a:r>
              <a:rPr lang="en-US" sz="2550" b="1" dirty="0">
                <a:solidFill>
                  <a:srgbClr val="1B4965"/>
                </a:solidFill>
                <a:latin typeface="Arial" pitchFamily="34" charset="0"/>
                <a:ea typeface="Arial" pitchFamily="34" charset="-122"/>
                <a:cs typeface="Arial" pitchFamily="34" charset="-120"/>
              </a:rPr>
              <a:t>La matière, les mouvements, les signaux</a:t>
            </a:r>
            <a:endParaRPr lang="en-US" sz="2550" dirty="0"/>
          </a:p>
        </p:txBody>
      </p:sp>
      <p:sp>
        <p:nvSpPr>
          <p:cNvPr id="7" name="Text 5"/>
          <p:cNvSpPr/>
          <p:nvPr/>
        </p:nvSpPr>
        <p:spPr>
          <a:xfrm>
            <a:off x="1371600" y="3384203"/>
            <a:ext cx="7436549" cy="811411"/>
          </a:xfrm>
          <a:prstGeom prst="rect">
            <a:avLst/>
          </a:prstGeom>
          <a:noFill/>
          <a:ln/>
        </p:spPr>
        <p:txBody>
          <a:bodyPr wrap="square" lIns="25400" tIns="25400" rIns="25400" bIns="25400" rtlCol="0" anchor="t">
            <a:normAutofit/>
          </a:bodyPr>
          <a:lstStyle/>
          <a:p>
            <a:pPr algn="l" indent="0" marL="0">
              <a:lnSpc>
                <a:spcPct val="140000"/>
              </a:lnSpc>
              <a:buNone/>
            </a:pPr>
            <a:r>
              <a:rPr lang="en-US" sz="2175" dirty="0">
                <a:solidFill>
                  <a:srgbClr val="4A5A66"/>
                </a:solidFill>
                <a:latin typeface="Arial" pitchFamily="34" charset="0"/>
                <a:ea typeface="Arial" pitchFamily="34" charset="-122"/>
                <a:cs typeface="Arial" pitchFamily="34" charset="-120"/>
              </a:rPr>
              <a:t>États physiques &amp; changements d'état · conservation de la masse · système solaire · électricité</a:t>
            </a:r>
            <a:endParaRPr lang="en-US" sz="2175" dirty="0"/>
          </a:p>
        </p:txBody>
      </p:sp>
      <p:sp>
        <p:nvSpPr>
          <p:cNvPr id="8" name="Shape 6"/>
          <p:cNvSpPr/>
          <p:nvPr/>
        </p:nvSpPr>
        <p:spPr>
          <a:xfrm>
            <a:off x="9277350" y="2374553"/>
            <a:ext cx="8058150" cy="3394174"/>
          </a:xfrm>
          <a:prstGeom prst="roundRect">
            <a:avLst>
              <a:gd name="adj" fmla="val 6174"/>
            </a:avLst>
          </a:prstGeom>
          <a:solidFill>
            <a:srgbClr val="FFFFFF"/>
          </a:solidFill>
          <a:ln/>
          <a:effectLst>
            <a:outerShdw sx="100000" sy="100000" kx="0" ky="0" algn="bl" rotWithShape="0" blurRad="190500" dist="19050" dir="5400000">
              <a:srgbClr val="1B4965">
                <a:alpha val="7000"/>
              </a:srgbClr>
            </a:outerShdw>
          </a:effectLst>
        </p:spPr>
      </p:sp>
      <p:sp>
        <p:nvSpPr>
          <p:cNvPr id="9" name="Text 7"/>
          <p:cNvSpPr/>
          <p:nvPr/>
        </p:nvSpPr>
        <p:spPr>
          <a:xfrm>
            <a:off x="9696450" y="2755553"/>
            <a:ext cx="652314" cy="533400"/>
          </a:xfrm>
          <a:prstGeom prst="rect">
            <a:avLst/>
          </a:prstGeom>
          <a:noFill/>
          <a:ln/>
        </p:spPr>
        <p:txBody>
          <a:bodyPr wrap="square" lIns="25400" tIns="25400" rIns="25400" bIns="25400" rtlCol="0" anchor="t">
            <a:normAutofit/>
          </a:bodyPr>
          <a:lstStyle/>
          <a:p>
            <a:pPr algn="l" indent="0" marL="0">
              <a:buNone/>
            </a:pPr>
            <a:r>
              <a:rPr lang="en-US" sz="3900" dirty="0">
                <a:solidFill>
                  <a:srgbClr val="5FA8D3"/>
                </a:solidFill>
                <a:latin typeface="Georgia" pitchFamily="34" charset="0"/>
                <a:ea typeface="Georgia" pitchFamily="34" charset="-122"/>
                <a:cs typeface="Georgia" pitchFamily="34" charset="-120"/>
              </a:rPr>
              <a:t>02</a:t>
            </a:r>
            <a:endParaRPr lang="en-US" sz="3900" dirty="0"/>
          </a:p>
        </p:txBody>
      </p:sp>
      <p:sp>
        <p:nvSpPr>
          <p:cNvPr id="10" name="Text 8"/>
          <p:cNvSpPr/>
          <p:nvPr/>
        </p:nvSpPr>
        <p:spPr>
          <a:xfrm>
            <a:off x="10444014" y="2803178"/>
            <a:ext cx="6754877" cy="419100"/>
          </a:xfrm>
          <a:prstGeom prst="rect">
            <a:avLst/>
          </a:prstGeom>
          <a:noFill/>
          <a:ln/>
        </p:spPr>
        <p:txBody>
          <a:bodyPr wrap="square" lIns="25400" tIns="25400" rIns="25400" bIns="25400" rtlCol="0" anchor="t">
            <a:normAutofit/>
          </a:bodyPr>
          <a:lstStyle/>
          <a:p>
            <a:pPr algn="l" indent="0" marL="0">
              <a:buNone/>
            </a:pPr>
            <a:r>
              <a:rPr lang="en-US" sz="2550" b="1" dirty="0">
                <a:solidFill>
                  <a:srgbClr val="1B4965"/>
                </a:solidFill>
                <a:latin typeface="Arial" pitchFamily="34" charset="0"/>
                <a:ea typeface="Arial" pitchFamily="34" charset="-122"/>
                <a:cs typeface="Arial" pitchFamily="34" charset="-120"/>
              </a:rPr>
              <a:t>Les êtres vivants dans leur environnement</a:t>
            </a:r>
            <a:endParaRPr lang="en-US" sz="2550" dirty="0"/>
          </a:p>
        </p:txBody>
      </p:sp>
      <p:sp>
        <p:nvSpPr>
          <p:cNvPr id="11" name="Text 9"/>
          <p:cNvSpPr/>
          <p:nvPr/>
        </p:nvSpPr>
        <p:spPr>
          <a:xfrm>
            <a:off x="9696450" y="3384203"/>
            <a:ext cx="7436549" cy="811411"/>
          </a:xfrm>
          <a:prstGeom prst="rect">
            <a:avLst/>
          </a:prstGeom>
          <a:noFill/>
          <a:ln/>
        </p:spPr>
        <p:txBody>
          <a:bodyPr wrap="square" lIns="25400" tIns="25400" rIns="25400" bIns="25400" rtlCol="0" anchor="t">
            <a:normAutofit/>
          </a:bodyPr>
          <a:lstStyle/>
          <a:p>
            <a:pPr algn="l" indent="0" marL="0">
              <a:lnSpc>
                <a:spcPct val="140000"/>
              </a:lnSpc>
              <a:buNone/>
            </a:pPr>
            <a:r>
              <a:rPr lang="en-US" sz="2175" dirty="0">
                <a:solidFill>
                  <a:srgbClr val="4A5A66"/>
                </a:solidFill>
                <a:latin typeface="Arial" pitchFamily="34" charset="0"/>
                <a:ea typeface="Arial" pitchFamily="34" charset="-122"/>
                <a:cs typeface="Arial" pitchFamily="34" charset="-120"/>
              </a:rPr>
              <a:t>Biodiversité &amp; temps géologiques · risques naturels · climat local &amp; changement climatique</a:t>
            </a:r>
            <a:endParaRPr lang="en-US" sz="2175" dirty="0"/>
          </a:p>
        </p:txBody>
      </p:sp>
      <p:sp>
        <p:nvSpPr>
          <p:cNvPr id="12" name="Shape 10"/>
          <p:cNvSpPr/>
          <p:nvPr/>
        </p:nvSpPr>
        <p:spPr>
          <a:xfrm>
            <a:off x="952500" y="6035427"/>
            <a:ext cx="8058150" cy="3394323"/>
          </a:xfrm>
          <a:prstGeom prst="roundRect">
            <a:avLst>
              <a:gd name="adj" fmla="val 6174"/>
            </a:avLst>
          </a:prstGeom>
          <a:solidFill>
            <a:srgbClr val="FFFFFF"/>
          </a:solidFill>
          <a:ln/>
          <a:effectLst>
            <a:outerShdw sx="100000" sy="100000" kx="0" ky="0" algn="bl" rotWithShape="0" blurRad="190500" dist="19050" dir="5400000">
              <a:srgbClr val="1B4965">
                <a:alpha val="7000"/>
              </a:srgbClr>
            </a:outerShdw>
          </a:effectLst>
        </p:spPr>
      </p:sp>
      <p:sp>
        <p:nvSpPr>
          <p:cNvPr id="13" name="Text 11"/>
          <p:cNvSpPr/>
          <p:nvPr/>
        </p:nvSpPr>
        <p:spPr>
          <a:xfrm>
            <a:off x="1371600" y="6416427"/>
            <a:ext cx="652314" cy="533400"/>
          </a:xfrm>
          <a:prstGeom prst="rect">
            <a:avLst/>
          </a:prstGeom>
          <a:noFill/>
          <a:ln/>
        </p:spPr>
        <p:txBody>
          <a:bodyPr wrap="square" lIns="25400" tIns="25400" rIns="25400" bIns="25400" rtlCol="0" anchor="t">
            <a:normAutofit/>
          </a:bodyPr>
          <a:lstStyle/>
          <a:p>
            <a:pPr algn="l" indent="0" marL="0">
              <a:buNone/>
            </a:pPr>
            <a:r>
              <a:rPr lang="en-US" sz="3900" dirty="0">
                <a:solidFill>
                  <a:srgbClr val="5FA8D3"/>
                </a:solidFill>
                <a:latin typeface="Georgia" pitchFamily="34" charset="0"/>
                <a:ea typeface="Georgia" pitchFamily="34" charset="-122"/>
                <a:cs typeface="Georgia" pitchFamily="34" charset="-120"/>
              </a:rPr>
              <a:t>03</a:t>
            </a:r>
            <a:endParaRPr lang="en-US" sz="3900" dirty="0"/>
          </a:p>
        </p:txBody>
      </p:sp>
      <p:sp>
        <p:nvSpPr>
          <p:cNvPr id="14" name="Text 12"/>
          <p:cNvSpPr/>
          <p:nvPr/>
        </p:nvSpPr>
        <p:spPr>
          <a:xfrm>
            <a:off x="2119164" y="6464052"/>
            <a:ext cx="4374520" cy="419100"/>
          </a:xfrm>
          <a:prstGeom prst="rect">
            <a:avLst/>
          </a:prstGeom>
          <a:noFill/>
          <a:ln/>
        </p:spPr>
        <p:txBody>
          <a:bodyPr wrap="square" lIns="25400" tIns="25400" rIns="25400" bIns="25400" rtlCol="0" anchor="t">
            <a:normAutofit/>
          </a:bodyPr>
          <a:lstStyle/>
          <a:p>
            <a:pPr algn="l" indent="0" marL="0">
              <a:buNone/>
            </a:pPr>
            <a:r>
              <a:rPr lang="en-US" sz="2550" b="1" dirty="0">
                <a:solidFill>
                  <a:srgbClr val="1B4965"/>
                </a:solidFill>
                <a:latin typeface="Arial" pitchFamily="34" charset="0"/>
                <a:ea typeface="Arial" pitchFamily="34" charset="-122"/>
                <a:cs typeface="Arial" pitchFamily="34" charset="-120"/>
              </a:rPr>
              <a:t>Le corps humain et la santé</a:t>
            </a:r>
            <a:endParaRPr lang="en-US" sz="2550" dirty="0"/>
          </a:p>
        </p:txBody>
      </p:sp>
      <p:sp>
        <p:nvSpPr>
          <p:cNvPr id="15" name="Text 13"/>
          <p:cNvSpPr/>
          <p:nvPr/>
        </p:nvSpPr>
        <p:spPr>
          <a:xfrm>
            <a:off x="1371600" y="7045077"/>
            <a:ext cx="7436549" cy="811411"/>
          </a:xfrm>
          <a:prstGeom prst="rect">
            <a:avLst/>
          </a:prstGeom>
          <a:noFill/>
          <a:ln/>
        </p:spPr>
        <p:txBody>
          <a:bodyPr wrap="square" lIns="25400" tIns="25400" rIns="25400" bIns="25400" rtlCol="0" anchor="t">
            <a:normAutofit/>
          </a:bodyPr>
          <a:lstStyle/>
          <a:p>
            <a:pPr algn="l" indent="0" marL="0">
              <a:lnSpc>
                <a:spcPct val="140000"/>
              </a:lnSpc>
              <a:buNone/>
            </a:pPr>
            <a:r>
              <a:rPr lang="en-US" sz="2175" dirty="0">
                <a:solidFill>
                  <a:srgbClr val="4A5A66"/>
                </a:solidFill>
                <a:latin typeface="Arial" pitchFamily="34" charset="0"/>
                <a:ea typeface="Arial" pitchFamily="34" charset="-122"/>
                <a:cs typeface="Arial" pitchFamily="34" charset="-120"/>
              </a:rPr>
              <a:t>Alimentation &amp; appareil digestif · circulation sanguine · puberté &amp; reproduction</a:t>
            </a:r>
            <a:endParaRPr lang="en-US" sz="2175" dirty="0"/>
          </a:p>
        </p:txBody>
      </p:sp>
      <p:sp>
        <p:nvSpPr>
          <p:cNvPr id="16" name="Shape 14"/>
          <p:cNvSpPr/>
          <p:nvPr/>
        </p:nvSpPr>
        <p:spPr>
          <a:xfrm>
            <a:off x="9277350" y="6035427"/>
            <a:ext cx="8058150" cy="3394323"/>
          </a:xfrm>
          <a:prstGeom prst="roundRect">
            <a:avLst>
              <a:gd name="adj" fmla="val 6174"/>
            </a:avLst>
          </a:prstGeom>
          <a:solidFill>
            <a:srgbClr val="FFFFFF"/>
          </a:solidFill>
          <a:ln/>
          <a:effectLst>
            <a:outerShdw sx="100000" sy="100000" kx="0" ky="0" algn="bl" rotWithShape="0" blurRad="190500" dist="19050" dir="5400000">
              <a:srgbClr val="1B4965">
                <a:alpha val="7000"/>
              </a:srgbClr>
            </a:outerShdw>
          </a:effectLst>
        </p:spPr>
      </p:sp>
      <p:sp>
        <p:nvSpPr>
          <p:cNvPr id="17" name="Text 15"/>
          <p:cNvSpPr/>
          <p:nvPr/>
        </p:nvSpPr>
        <p:spPr>
          <a:xfrm>
            <a:off x="9696450" y="6416427"/>
            <a:ext cx="652314" cy="533400"/>
          </a:xfrm>
          <a:prstGeom prst="rect">
            <a:avLst/>
          </a:prstGeom>
          <a:noFill/>
          <a:ln/>
        </p:spPr>
        <p:txBody>
          <a:bodyPr wrap="square" lIns="25400" tIns="25400" rIns="25400" bIns="25400" rtlCol="0" anchor="t">
            <a:normAutofit/>
          </a:bodyPr>
          <a:lstStyle/>
          <a:p>
            <a:pPr algn="l" indent="0" marL="0">
              <a:buNone/>
            </a:pPr>
            <a:r>
              <a:rPr lang="en-US" sz="3900" dirty="0">
                <a:solidFill>
                  <a:srgbClr val="5FA8D3"/>
                </a:solidFill>
                <a:latin typeface="Georgia" pitchFamily="34" charset="0"/>
                <a:ea typeface="Georgia" pitchFamily="34" charset="-122"/>
                <a:cs typeface="Georgia" pitchFamily="34" charset="-120"/>
              </a:rPr>
              <a:t>04</a:t>
            </a:r>
            <a:endParaRPr lang="en-US" sz="3900" dirty="0"/>
          </a:p>
        </p:txBody>
      </p:sp>
      <p:sp>
        <p:nvSpPr>
          <p:cNvPr id="18" name="Text 16"/>
          <p:cNvSpPr/>
          <p:nvPr/>
        </p:nvSpPr>
        <p:spPr>
          <a:xfrm>
            <a:off x="10444014" y="6464052"/>
            <a:ext cx="7013704" cy="419100"/>
          </a:xfrm>
          <a:prstGeom prst="rect">
            <a:avLst/>
          </a:prstGeom>
          <a:noFill/>
          <a:ln/>
        </p:spPr>
        <p:txBody>
          <a:bodyPr wrap="square" lIns="25400" tIns="25400" rIns="25400" bIns="25400" rtlCol="0" anchor="t">
            <a:normAutofit/>
          </a:bodyPr>
          <a:lstStyle/>
          <a:p>
            <a:pPr algn="l" indent="0" marL="0">
              <a:buNone/>
            </a:pPr>
            <a:r>
              <a:rPr lang="en-US" sz="2550" b="1" dirty="0">
                <a:solidFill>
                  <a:srgbClr val="1B4965"/>
                </a:solidFill>
                <a:latin typeface="Arial" pitchFamily="34" charset="0"/>
                <a:ea typeface="Arial" pitchFamily="34" charset="-122"/>
                <a:cs typeface="Arial" pitchFamily="34" charset="-120"/>
              </a:rPr>
              <a:t>Les objets techniques au cœur de la société</a:t>
            </a:r>
            <a:endParaRPr lang="en-US" sz="2550" dirty="0"/>
          </a:p>
        </p:txBody>
      </p:sp>
      <p:sp>
        <p:nvSpPr>
          <p:cNvPr id="19" name="Text 17"/>
          <p:cNvSpPr/>
          <p:nvPr/>
        </p:nvSpPr>
        <p:spPr>
          <a:xfrm>
            <a:off x="9696450" y="7045077"/>
            <a:ext cx="7436549" cy="811411"/>
          </a:xfrm>
          <a:prstGeom prst="rect">
            <a:avLst/>
          </a:prstGeom>
          <a:noFill/>
          <a:ln/>
        </p:spPr>
        <p:txBody>
          <a:bodyPr wrap="square" lIns="25400" tIns="25400" rIns="25400" bIns="25400" rtlCol="0" anchor="t">
            <a:normAutofit/>
          </a:bodyPr>
          <a:lstStyle/>
          <a:p>
            <a:pPr algn="l" indent="0" marL="0">
              <a:lnSpc>
                <a:spcPct val="140000"/>
              </a:lnSpc>
              <a:buNone/>
            </a:pPr>
            <a:r>
              <a:rPr lang="en-US" sz="2175" dirty="0">
                <a:solidFill>
                  <a:srgbClr val="4A5A66"/>
                </a:solidFill>
                <a:latin typeface="Arial" pitchFamily="34" charset="0"/>
                <a:ea typeface="Arial" pitchFamily="34" charset="-122"/>
                <a:cs typeface="Arial" pitchFamily="34" charset="-120"/>
              </a:rPr>
              <a:t>Concevoir ET fabriquer une maquette · programmation par essai-erreur</a:t>
            </a:r>
            <a:endParaRPr lang="en-US" sz="2175"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7F5F0"/>
        </a:solidFill>
      </p:bgPr>
    </p:bg>
    <p:spTree>
      <p:nvGrpSpPr>
        <p:cNvPr id="1" name=""/>
        <p:cNvGrpSpPr/>
        <p:nvPr/>
      </p:nvGrpSpPr>
      <p:grpSpPr>
        <a:xfrm>
          <a:off x="0" y="0"/>
          <a:ext cx="0" cy="0"/>
          <a:chOff x="0" y="0"/>
          <a:chExt cx="0" cy="0"/>
        </a:xfrm>
      </p:grpSpPr>
      <p:sp>
        <p:nvSpPr>
          <p:cNvPr id="2" name="Text 0"/>
          <p:cNvSpPr/>
          <p:nvPr/>
        </p:nvSpPr>
        <p:spPr>
          <a:xfrm>
            <a:off x="952500" y="3000375"/>
            <a:ext cx="7929339" cy="1581150"/>
          </a:xfrm>
          <a:prstGeom prst="rect">
            <a:avLst/>
          </a:prstGeom>
          <a:noFill/>
          <a:ln/>
        </p:spPr>
        <p:txBody>
          <a:bodyPr wrap="square" lIns="25400" tIns="25400" rIns="25400" bIns="25400" rtlCol="0" anchor="t">
            <a:normAutofit/>
          </a:bodyPr>
          <a:lstStyle/>
          <a:p>
            <a:pPr algn="l" indent="0" marL="0">
              <a:lnSpc>
                <a:spcPct val="90000"/>
              </a:lnSpc>
              <a:buNone/>
            </a:pPr>
            <a:r>
              <a:rPr lang="en-US" sz="13500" dirty="0">
                <a:solidFill>
                  <a:srgbClr val="CAE9FF"/>
                </a:solidFill>
                <a:latin typeface="Georgia" pitchFamily="34" charset="0"/>
                <a:ea typeface="Georgia" pitchFamily="34" charset="-122"/>
                <a:cs typeface="Georgia" pitchFamily="34" charset="-120"/>
              </a:rPr>
              <a:t>01</a:t>
            </a:r>
            <a:endParaRPr lang="en-US" sz="13500" dirty="0"/>
          </a:p>
        </p:txBody>
      </p:sp>
      <p:sp>
        <p:nvSpPr>
          <p:cNvPr id="3" name="Text 1"/>
          <p:cNvSpPr/>
          <p:nvPr/>
        </p:nvSpPr>
        <p:spPr>
          <a:xfrm>
            <a:off x="952500" y="4752975"/>
            <a:ext cx="7929339" cy="323850"/>
          </a:xfrm>
          <a:prstGeom prst="rect">
            <a:avLst/>
          </a:prstGeom>
          <a:noFill/>
          <a:ln/>
        </p:spPr>
        <p:txBody>
          <a:bodyPr wrap="square" lIns="25400" tIns="25400" rIns="25400" bIns="25400" rtlCol="0" anchor="t">
            <a:normAutofit/>
          </a:bodyPr>
          <a:lstStyle/>
          <a:p>
            <a:pPr algn="l" indent="0" marL="0">
              <a:buNone/>
            </a:pPr>
            <a:r>
              <a:rPr lang="en-US" sz="1950" b="1" spc="390" kern="0" dirty="0">
                <a:solidFill>
                  <a:srgbClr val="5FA8D3"/>
                </a:solidFill>
                <a:latin typeface="Arial" pitchFamily="34" charset="0"/>
                <a:ea typeface="Arial" pitchFamily="34" charset="-122"/>
                <a:cs typeface="Arial" pitchFamily="34" charset="-120"/>
              </a:rPr>
              <a:t>DOMAINE 1</a:t>
            </a:r>
            <a:endParaRPr lang="en-US" sz="1950" dirty="0"/>
          </a:p>
        </p:txBody>
      </p:sp>
      <p:sp>
        <p:nvSpPr>
          <p:cNvPr id="4" name="Text 2"/>
          <p:cNvSpPr/>
          <p:nvPr/>
        </p:nvSpPr>
        <p:spPr>
          <a:xfrm>
            <a:off x="952500" y="5172075"/>
            <a:ext cx="7424745" cy="1238250"/>
          </a:xfrm>
          <a:prstGeom prst="rect">
            <a:avLst/>
          </a:prstGeom>
          <a:noFill/>
          <a:ln/>
        </p:spPr>
        <p:txBody>
          <a:bodyPr wrap="square" lIns="25400" tIns="25400" rIns="25400" bIns="25400" rtlCol="0" anchor="t">
            <a:normAutofit/>
          </a:bodyPr>
          <a:lstStyle/>
          <a:p>
            <a:pPr algn="l" indent="0" marL="0">
              <a:lnSpc>
                <a:spcPct val="105000"/>
              </a:lnSpc>
              <a:buNone/>
            </a:pPr>
            <a:r>
              <a:rPr lang="en-US" sz="4500" dirty="0">
                <a:solidFill>
                  <a:srgbClr val="1B2B36"/>
                </a:solidFill>
                <a:latin typeface="Georgia" pitchFamily="34" charset="0"/>
                <a:ea typeface="Georgia" pitchFamily="34" charset="-122"/>
                <a:cs typeface="Georgia" pitchFamily="34" charset="-120"/>
              </a:rPr>
              <a:t>La matière, les mouvements et les signaux</a:t>
            </a:r>
            <a:endParaRPr lang="en-US" sz="4500" dirty="0"/>
          </a:p>
        </p:txBody>
      </p:sp>
      <p:sp>
        <p:nvSpPr>
          <p:cNvPr id="5" name="Shape 3"/>
          <p:cNvSpPr/>
          <p:nvPr/>
        </p:nvSpPr>
        <p:spPr>
          <a:xfrm>
            <a:off x="952500" y="6696075"/>
            <a:ext cx="5676156" cy="590550"/>
          </a:xfrm>
          <a:prstGeom prst="roundRect">
            <a:avLst>
              <a:gd name="adj" fmla="val 50000"/>
            </a:avLst>
          </a:prstGeom>
          <a:solidFill>
            <a:srgbClr val="F4E2BD"/>
          </a:solidFill>
          <a:ln/>
        </p:spPr>
      </p:sp>
      <p:sp>
        <p:nvSpPr>
          <p:cNvPr id="6" name="Text 4"/>
          <p:cNvSpPr/>
          <p:nvPr/>
        </p:nvSpPr>
        <p:spPr>
          <a:xfrm>
            <a:off x="1200150" y="6881813"/>
            <a:ext cx="269081" cy="257175"/>
          </a:xfrm>
          <a:prstGeom prst="rect">
            <a:avLst/>
          </a:prstGeom>
          <a:noFill/>
          <a:ln/>
        </p:spPr>
        <p:txBody>
          <a:bodyPr wrap="square" lIns="25400" tIns="25400" rIns="25400" bIns="25400" rtlCol="0" anchor="t">
            <a:normAutofit/>
          </a:bodyPr>
          <a:lstStyle/>
          <a:p>
            <a:pPr algn="l" indent="0" marL="0">
              <a:buNone/>
            </a:pPr>
            <a:r>
              <a:rPr lang="en-US" sz="1500" b="1" dirty="0">
                <a:solidFill>
                  <a:srgbClr val="8A5A12"/>
                </a:solidFill>
                <a:latin typeface="Arial" pitchFamily="34" charset="0"/>
                <a:ea typeface="Arial" pitchFamily="34" charset="-122"/>
                <a:cs typeface="Arial" pitchFamily="34" charset="-120"/>
              </a:rPr>
              <a:t>★</a:t>
            </a:r>
            <a:endParaRPr lang="en-US" sz="1500" dirty="0"/>
          </a:p>
        </p:txBody>
      </p:sp>
      <p:sp>
        <p:nvSpPr>
          <p:cNvPr id="7" name="Text 5"/>
          <p:cNvSpPr/>
          <p:nvPr/>
        </p:nvSpPr>
        <p:spPr>
          <a:xfrm>
            <a:off x="1526381" y="6848475"/>
            <a:ext cx="5000263" cy="323850"/>
          </a:xfrm>
          <a:prstGeom prst="rect">
            <a:avLst/>
          </a:prstGeom>
          <a:noFill/>
          <a:ln/>
        </p:spPr>
        <p:txBody>
          <a:bodyPr wrap="square" lIns="0" tIns="0" rIns="0" bIns="0" rtlCol="0" anchor="t">
            <a:normAutofit/>
          </a:bodyPr>
          <a:lstStyle/>
          <a:p>
            <a:pPr algn="l" indent="0" marL="0">
              <a:buNone/>
            </a:pPr>
            <a:r>
              <a:rPr lang="en-US" sz="1950" b="1" dirty="0">
                <a:solidFill>
                  <a:srgbClr val="8A5A12"/>
                </a:solidFill>
                <a:latin typeface="Arial" pitchFamily="34" charset="0"/>
                <a:ea typeface="Arial" pitchFamily="34" charset="-122"/>
                <a:cs typeface="Arial" pitchFamily="34" charset="-120"/>
              </a:rPr>
              <a:t>Nouveauté : les états physiques au complet</a:t>
            </a:r>
            <a:endParaRPr lang="en-US" sz="1950" dirty="0"/>
          </a:p>
        </p:txBody>
      </p:sp>
      <p:sp>
        <p:nvSpPr>
          <p:cNvPr id="8" name="Shape 6"/>
          <p:cNvSpPr/>
          <p:nvPr/>
        </p:nvSpPr>
        <p:spPr>
          <a:xfrm>
            <a:off x="8827740" y="2724745"/>
            <a:ext cx="114300" cy="114300"/>
          </a:xfrm>
          <a:prstGeom prst="ellipse">
            <a:avLst/>
          </a:prstGeom>
          <a:solidFill>
            <a:srgbClr val="5FA8D3"/>
          </a:solidFill>
          <a:ln/>
        </p:spPr>
      </p:sp>
      <p:sp>
        <p:nvSpPr>
          <p:cNvPr id="9" name="Text 7"/>
          <p:cNvSpPr/>
          <p:nvPr/>
        </p:nvSpPr>
        <p:spPr>
          <a:xfrm>
            <a:off x="9151590" y="2572345"/>
            <a:ext cx="8429427" cy="1357908"/>
          </a:xfrm>
          <a:prstGeom prst="rect">
            <a:avLst/>
          </a:prstGeom>
          <a:noFill/>
          <a:ln/>
        </p:spPr>
        <p:txBody>
          <a:bodyPr wrap="square" lIns="25400" tIns="25400" rIns="25400" bIns="25400" rtlCol="0" anchor="t">
            <a:normAutofit/>
          </a:bodyPr>
          <a:lstStyle/>
          <a:p>
            <a:pPr algn="l" indent="0" marL="0">
              <a:lnSpc>
                <a:spcPct val="140000"/>
              </a:lnSpc>
              <a:buNone/>
            </a:pPr>
            <a:r>
              <a:rPr lang="en-US" sz="2475" b="1" dirty="0">
                <a:solidFill>
                  <a:srgbClr val="1B4965"/>
                </a:solidFill>
                <a:latin typeface="Arial" pitchFamily="34" charset="0"/>
                <a:ea typeface="Arial" pitchFamily="34" charset="-122"/>
                <a:cs typeface="Arial" pitchFamily="34" charset="-120"/>
              </a:rPr>
              <a:t>États &amp; changements d'état </a:t>
            </a:r>
            <a:pPr algn="l" indent="0" marL="0">
              <a:lnSpc>
                <a:spcPct val="140000"/>
              </a:lnSpc>
              <a:buNone/>
            </a:pPr>
            <a:r>
              <a:rPr lang="en-US" sz="2475" dirty="0">
                <a:solidFill>
                  <a:srgbClr val="1B2B36"/>
                </a:solidFill>
                <a:latin typeface="Arial" pitchFamily="34" charset="0"/>
                <a:ea typeface="Arial" pitchFamily="34" charset="-122"/>
                <a:cs typeface="Arial" pitchFamily="34" charset="-120"/>
              </a:rPr>
              <a:t>— solide, liquide, gazeux ; fusion, solidification, vaporisation, liquéfaction, avec l'exemple de l'eau dans la nature.</a:t>
            </a:r>
            <a:endParaRPr lang="en-US" sz="2475" dirty="0"/>
          </a:p>
        </p:txBody>
      </p:sp>
      <p:sp>
        <p:nvSpPr>
          <p:cNvPr id="10" name="Shape 8"/>
          <p:cNvSpPr/>
          <p:nvPr/>
        </p:nvSpPr>
        <p:spPr>
          <a:xfrm>
            <a:off x="8827740" y="4292203"/>
            <a:ext cx="114300" cy="114300"/>
          </a:xfrm>
          <a:prstGeom prst="ellipse">
            <a:avLst/>
          </a:prstGeom>
          <a:solidFill>
            <a:srgbClr val="5FA8D3"/>
          </a:solidFill>
          <a:ln/>
        </p:spPr>
      </p:sp>
      <p:sp>
        <p:nvSpPr>
          <p:cNvPr id="11" name="Text 9"/>
          <p:cNvSpPr/>
          <p:nvPr/>
        </p:nvSpPr>
        <p:spPr>
          <a:xfrm>
            <a:off x="9151590" y="4139803"/>
            <a:ext cx="8429427" cy="917972"/>
          </a:xfrm>
          <a:prstGeom prst="rect">
            <a:avLst/>
          </a:prstGeom>
          <a:noFill/>
          <a:ln/>
        </p:spPr>
        <p:txBody>
          <a:bodyPr wrap="square" lIns="25400" tIns="25400" rIns="25400" bIns="25400" rtlCol="0" anchor="t">
            <a:normAutofit/>
          </a:bodyPr>
          <a:lstStyle/>
          <a:p>
            <a:pPr algn="l" indent="0" marL="0">
              <a:lnSpc>
                <a:spcPct val="140000"/>
              </a:lnSpc>
              <a:buNone/>
            </a:pPr>
            <a:r>
              <a:rPr lang="en-US" sz="2475" b="1" dirty="0">
                <a:solidFill>
                  <a:srgbClr val="1B4965"/>
                </a:solidFill>
                <a:latin typeface="Arial" pitchFamily="34" charset="0"/>
                <a:ea typeface="Arial" pitchFamily="34" charset="-122"/>
                <a:cs typeface="Arial" pitchFamily="34" charset="-120"/>
              </a:rPr>
              <a:t>Masse &amp; volume </a:t>
            </a:r>
            <a:pPr algn="l" indent="0" marL="0">
              <a:lnSpc>
                <a:spcPct val="140000"/>
              </a:lnSpc>
              <a:buNone/>
            </a:pPr>
            <a:r>
              <a:rPr lang="en-US" sz="2475" dirty="0">
                <a:solidFill>
                  <a:srgbClr val="1B2B36"/>
                </a:solidFill>
                <a:latin typeface="Arial" pitchFamily="34" charset="0"/>
                <a:ea typeface="Arial" pitchFamily="34" charset="-122"/>
                <a:cs typeface="Arial" pitchFamily="34" charset="-120"/>
              </a:rPr>
              <a:t>— conservation de la masse dans un mélange, mesure de volumes, dissolution.</a:t>
            </a:r>
            <a:endParaRPr lang="en-US" sz="2475" dirty="0"/>
          </a:p>
        </p:txBody>
      </p:sp>
      <p:sp>
        <p:nvSpPr>
          <p:cNvPr id="12" name="Shape 10"/>
          <p:cNvSpPr/>
          <p:nvPr/>
        </p:nvSpPr>
        <p:spPr>
          <a:xfrm>
            <a:off x="8827740" y="5419725"/>
            <a:ext cx="114300" cy="114300"/>
          </a:xfrm>
          <a:prstGeom prst="ellipse">
            <a:avLst/>
          </a:prstGeom>
          <a:solidFill>
            <a:srgbClr val="5FA8D3"/>
          </a:solidFill>
          <a:ln/>
        </p:spPr>
      </p:sp>
      <p:sp>
        <p:nvSpPr>
          <p:cNvPr id="13" name="Text 11"/>
          <p:cNvSpPr/>
          <p:nvPr/>
        </p:nvSpPr>
        <p:spPr>
          <a:xfrm>
            <a:off x="9151590" y="5267325"/>
            <a:ext cx="8429427" cy="1357908"/>
          </a:xfrm>
          <a:prstGeom prst="rect">
            <a:avLst/>
          </a:prstGeom>
          <a:noFill/>
          <a:ln/>
        </p:spPr>
        <p:txBody>
          <a:bodyPr wrap="square" lIns="25400" tIns="25400" rIns="25400" bIns="25400" rtlCol="0" anchor="t">
            <a:normAutofit/>
          </a:bodyPr>
          <a:lstStyle/>
          <a:p>
            <a:pPr algn="l" indent="0" marL="0">
              <a:lnSpc>
                <a:spcPct val="140000"/>
              </a:lnSpc>
              <a:buNone/>
            </a:pPr>
            <a:r>
              <a:rPr lang="en-US" sz="2475" b="1" dirty="0">
                <a:solidFill>
                  <a:srgbClr val="1B4965"/>
                </a:solidFill>
                <a:latin typeface="Arial" pitchFamily="34" charset="0"/>
                <a:ea typeface="Arial" pitchFamily="34" charset="-122"/>
                <a:cs typeface="Arial" pitchFamily="34" charset="-120"/>
              </a:rPr>
              <a:t>Mouvement &amp; système solaire </a:t>
            </a:r>
            <a:pPr algn="l" indent="0" marL="0">
              <a:lnSpc>
                <a:spcPct val="140000"/>
              </a:lnSpc>
              <a:buNone/>
            </a:pPr>
            <a:r>
              <a:rPr lang="en-US" sz="2475" dirty="0">
                <a:solidFill>
                  <a:srgbClr val="1B2B36"/>
                </a:solidFill>
                <a:latin typeface="Arial" pitchFamily="34" charset="0"/>
                <a:ea typeface="Arial" pitchFamily="34" charset="-122"/>
                <a:cs typeface="Arial" pitchFamily="34" charset="-120"/>
              </a:rPr>
              <a:t>— mouvement rectiligne ou circulaire ; la Terre dans le système solaire, en maquette à l'échelle.</a:t>
            </a:r>
            <a:endParaRPr lang="en-US" sz="2475" dirty="0"/>
          </a:p>
        </p:txBody>
      </p:sp>
      <p:sp>
        <p:nvSpPr>
          <p:cNvPr id="14" name="Shape 12"/>
          <p:cNvSpPr/>
          <p:nvPr/>
        </p:nvSpPr>
        <p:spPr>
          <a:xfrm>
            <a:off x="8827740" y="6987183"/>
            <a:ext cx="114300" cy="114300"/>
          </a:xfrm>
          <a:prstGeom prst="ellipse">
            <a:avLst/>
          </a:prstGeom>
          <a:solidFill>
            <a:srgbClr val="5FA8D3"/>
          </a:solidFill>
          <a:ln/>
        </p:spPr>
      </p:sp>
      <p:sp>
        <p:nvSpPr>
          <p:cNvPr id="15" name="Text 13"/>
          <p:cNvSpPr/>
          <p:nvPr/>
        </p:nvSpPr>
        <p:spPr>
          <a:xfrm>
            <a:off x="9151590" y="6834783"/>
            <a:ext cx="8429427" cy="917972"/>
          </a:xfrm>
          <a:prstGeom prst="rect">
            <a:avLst/>
          </a:prstGeom>
          <a:noFill/>
          <a:ln/>
        </p:spPr>
        <p:txBody>
          <a:bodyPr wrap="square" lIns="25400" tIns="25400" rIns="25400" bIns="25400" rtlCol="0" anchor="t">
            <a:normAutofit/>
          </a:bodyPr>
          <a:lstStyle/>
          <a:p>
            <a:pPr algn="l" indent="0" marL="0">
              <a:lnSpc>
                <a:spcPct val="140000"/>
              </a:lnSpc>
              <a:buNone/>
            </a:pPr>
            <a:r>
              <a:rPr lang="en-US" sz="2475" b="1" dirty="0">
                <a:solidFill>
                  <a:srgbClr val="1B4965"/>
                </a:solidFill>
                <a:latin typeface="Arial" pitchFamily="34" charset="0"/>
                <a:ea typeface="Arial" pitchFamily="34" charset="-122"/>
                <a:cs typeface="Arial" pitchFamily="34" charset="-120"/>
              </a:rPr>
              <a:t>Électricité </a:t>
            </a:r>
            <a:pPr algn="l" indent="0" marL="0">
              <a:lnSpc>
                <a:spcPct val="140000"/>
              </a:lnSpc>
              <a:buNone/>
            </a:pPr>
            <a:r>
              <a:rPr lang="en-US" sz="2475" dirty="0">
                <a:solidFill>
                  <a:srgbClr val="1B2B36"/>
                </a:solidFill>
                <a:latin typeface="Arial" pitchFamily="34" charset="0"/>
                <a:ea typeface="Arial" pitchFamily="34" charset="-122"/>
                <a:cs typeface="Arial" pitchFamily="34" charset="-120"/>
              </a:rPr>
              <a:t>— circuit à une boucle, sécurité électrique, matériaux conducteurs et isolants.</a:t>
            </a:r>
            <a:endParaRPr lang="en-US" sz="2475"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7F5F0"/>
        </a:solidFill>
      </p:bgPr>
    </p:bg>
    <p:spTree>
      <p:nvGrpSpPr>
        <p:cNvPr id="1" name=""/>
        <p:cNvGrpSpPr/>
        <p:nvPr/>
      </p:nvGrpSpPr>
      <p:grpSpPr>
        <a:xfrm>
          <a:off x="0" y="0"/>
          <a:ext cx="0" cy="0"/>
          <a:chOff x="0" y="0"/>
          <a:chExt cx="0" cy="0"/>
        </a:xfrm>
      </p:grpSpPr>
      <p:sp>
        <p:nvSpPr>
          <p:cNvPr id="2" name="Text 0"/>
          <p:cNvSpPr/>
          <p:nvPr/>
        </p:nvSpPr>
        <p:spPr>
          <a:xfrm>
            <a:off x="952500" y="3000375"/>
            <a:ext cx="7929339" cy="1581150"/>
          </a:xfrm>
          <a:prstGeom prst="rect">
            <a:avLst/>
          </a:prstGeom>
          <a:noFill/>
          <a:ln/>
        </p:spPr>
        <p:txBody>
          <a:bodyPr wrap="square" lIns="25400" tIns="25400" rIns="25400" bIns="25400" rtlCol="0" anchor="t">
            <a:normAutofit/>
          </a:bodyPr>
          <a:lstStyle/>
          <a:p>
            <a:pPr algn="l" indent="0" marL="0">
              <a:lnSpc>
                <a:spcPct val="90000"/>
              </a:lnSpc>
              <a:buNone/>
            </a:pPr>
            <a:r>
              <a:rPr lang="en-US" sz="13500" dirty="0">
                <a:solidFill>
                  <a:srgbClr val="CAE9FF"/>
                </a:solidFill>
                <a:latin typeface="Georgia" pitchFamily="34" charset="0"/>
                <a:ea typeface="Georgia" pitchFamily="34" charset="-122"/>
                <a:cs typeface="Georgia" pitchFamily="34" charset="-120"/>
              </a:rPr>
              <a:t>02</a:t>
            </a:r>
            <a:endParaRPr lang="en-US" sz="13500" dirty="0"/>
          </a:p>
        </p:txBody>
      </p:sp>
      <p:sp>
        <p:nvSpPr>
          <p:cNvPr id="3" name="Text 1"/>
          <p:cNvSpPr/>
          <p:nvPr/>
        </p:nvSpPr>
        <p:spPr>
          <a:xfrm>
            <a:off x="952500" y="4752975"/>
            <a:ext cx="7929339" cy="323850"/>
          </a:xfrm>
          <a:prstGeom prst="rect">
            <a:avLst/>
          </a:prstGeom>
          <a:noFill/>
          <a:ln/>
        </p:spPr>
        <p:txBody>
          <a:bodyPr wrap="square" lIns="25400" tIns="25400" rIns="25400" bIns="25400" rtlCol="0" anchor="t">
            <a:normAutofit/>
          </a:bodyPr>
          <a:lstStyle/>
          <a:p>
            <a:pPr algn="l" indent="0" marL="0">
              <a:buNone/>
            </a:pPr>
            <a:r>
              <a:rPr lang="en-US" sz="1950" b="1" spc="390" kern="0" dirty="0">
                <a:solidFill>
                  <a:srgbClr val="5FA8D3"/>
                </a:solidFill>
                <a:latin typeface="Arial" pitchFamily="34" charset="0"/>
                <a:ea typeface="Arial" pitchFamily="34" charset="-122"/>
                <a:cs typeface="Arial" pitchFamily="34" charset="-120"/>
              </a:rPr>
              <a:t>DOMAINE 2</a:t>
            </a:r>
            <a:endParaRPr lang="en-US" sz="1950" dirty="0"/>
          </a:p>
        </p:txBody>
      </p:sp>
      <p:sp>
        <p:nvSpPr>
          <p:cNvPr id="4" name="Text 2"/>
          <p:cNvSpPr/>
          <p:nvPr/>
        </p:nvSpPr>
        <p:spPr>
          <a:xfrm>
            <a:off x="952500" y="5172075"/>
            <a:ext cx="7424745" cy="1238250"/>
          </a:xfrm>
          <a:prstGeom prst="rect">
            <a:avLst/>
          </a:prstGeom>
          <a:noFill/>
          <a:ln/>
        </p:spPr>
        <p:txBody>
          <a:bodyPr wrap="square" lIns="25400" tIns="25400" rIns="25400" bIns="25400" rtlCol="0" anchor="t">
            <a:normAutofit/>
          </a:bodyPr>
          <a:lstStyle/>
          <a:p>
            <a:pPr algn="l" indent="0" marL="0">
              <a:lnSpc>
                <a:spcPct val="105000"/>
              </a:lnSpc>
              <a:buNone/>
            </a:pPr>
            <a:r>
              <a:rPr lang="en-US" sz="4500" dirty="0">
                <a:solidFill>
                  <a:srgbClr val="1B2B36"/>
                </a:solidFill>
                <a:latin typeface="Georgia" pitchFamily="34" charset="0"/>
                <a:ea typeface="Georgia" pitchFamily="34" charset="-122"/>
                <a:cs typeface="Georgia" pitchFamily="34" charset="-120"/>
              </a:rPr>
              <a:t>Les êtres vivants dans leur environnement</a:t>
            </a:r>
            <a:endParaRPr lang="en-US" sz="4500" dirty="0"/>
          </a:p>
        </p:txBody>
      </p:sp>
      <p:sp>
        <p:nvSpPr>
          <p:cNvPr id="5" name="Shape 3"/>
          <p:cNvSpPr/>
          <p:nvPr/>
        </p:nvSpPr>
        <p:spPr>
          <a:xfrm>
            <a:off x="952500" y="6696075"/>
            <a:ext cx="6257925" cy="590550"/>
          </a:xfrm>
          <a:prstGeom prst="roundRect">
            <a:avLst>
              <a:gd name="adj" fmla="val 50000"/>
            </a:avLst>
          </a:prstGeom>
          <a:solidFill>
            <a:srgbClr val="F4E2BD"/>
          </a:solidFill>
          <a:ln/>
        </p:spPr>
      </p:sp>
      <p:sp>
        <p:nvSpPr>
          <p:cNvPr id="6" name="Text 4"/>
          <p:cNvSpPr/>
          <p:nvPr/>
        </p:nvSpPr>
        <p:spPr>
          <a:xfrm>
            <a:off x="1200150" y="6881813"/>
            <a:ext cx="269081" cy="257175"/>
          </a:xfrm>
          <a:prstGeom prst="rect">
            <a:avLst/>
          </a:prstGeom>
          <a:noFill/>
          <a:ln/>
        </p:spPr>
        <p:txBody>
          <a:bodyPr wrap="square" lIns="25400" tIns="25400" rIns="25400" bIns="25400" rtlCol="0" anchor="t">
            <a:normAutofit/>
          </a:bodyPr>
          <a:lstStyle/>
          <a:p>
            <a:pPr algn="l" indent="0" marL="0">
              <a:buNone/>
            </a:pPr>
            <a:r>
              <a:rPr lang="en-US" sz="1500" b="1" dirty="0">
                <a:solidFill>
                  <a:srgbClr val="8A5A12"/>
                </a:solidFill>
                <a:latin typeface="Arial" pitchFamily="34" charset="0"/>
                <a:ea typeface="Arial" pitchFamily="34" charset="-122"/>
                <a:cs typeface="Arial" pitchFamily="34" charset="-120"/>
              </a:rPr>
              <a:t>★</a:t>
            </a:r>
            <a:endParaRPr lang="en-US" sz="1500" dirty="0"/>
          </a:p>
        </p:txBody>
      </p:sp>
      <p:sp>
        <p:nvSpPr>
          <p:cNvPr id="7" name="Text 5"/>
          <p:cNvSpPr/>
          <p:nvPr/>
        </p:nvSpPr>
        <p:spPr>
          <a:xfrm>
            <a:off x="1526381" y="6848475"/>
            <a:ext cx="5599486" cy="323850"/>
          </a:xfrm>
          <a:prstGeom prst="rect">
            <a:avLst/>
          </a:prstGeom>
          <a:noFill/>
          <a:ln/>
        </p:spPr>
        <p:txBody>
          <a:bodyPr wrap="square" lIns="0" tIns="0" rIns="0" bIns="0" rtlCol="0" anchor="t">
            <a:normAutofit/>
          </a:bodyPr>
          <a:lstStyle/>
          <a:p>
            <a:pPr algn="l" indent="0" marL="0">
              <a:buNone/>
            </a:pPr>
            <a:r>
              <a:rPr lang="en-US" sz="1950" b="1" dirty="0">
                <a:solidFill>
                  <a:srgbClr val="8A5A12"/>
                </a:solidFill>
                <a:latin typeface="Arial" pitchFamily="34" charset="0"/>
                <a:ea typeface="Arial" pitchFamily="34" charset="-122"/>
                <a:cs typeface="Arial" pitchFamily="34" charset="-120"/>
              </a:rPr>
              <a:t>Nouveauté : temps géologiques, risques &amp; climat</a:t>
            </a:r>
            <a:endParaRPr lang="en-US" sz="1950" dirty="0"/>
          </a:p>
        </p:txBody>
      </p:sp>
      <p:sp>
        <p:nvSpPr>
          <p:cNvPr id="8" name="Shape 6"/>
          <p:cNvSpPr/>
          <p:nvPr/>
        </p:nvSpPr>
        <p:spPr>
          <a:xfrm>
            <a:off x="8827740" y="3164681"/>
            <a:ext cx="114300" cy="114300"/>
          </a:xfrm>
          <a:prstGeom prst="ellipse">
            <a:avLst/>
          </a:prstGeom>
          <a:solidFill>
            <a:srgbClr val="5FA8D3"/>
          </a:solidFill>
          <a:ln/>
        </p:spPr>
      </p:sp>
      <p:sp>
        <p:nvSpPr>
          <p:cNvPr id="9" name="Text 7"/>
          <p:cNvSpPr/>
          <p:nvPr/>
        </p:nvSpPr>
        <p:spPr>
          <a:xfrm>
            <a:off x="9151590" y="3012281"/>
            <a:ext cx="8429427" cy="917972"/>
          </a:xfrm>
          <a:prstGeom prst="rect">
            <a:avLst/>
          </a:prstGeom>
          <a:noFill/>
          <a:ln/>
        </p:spPr>
        <p:txBody>
          <a:bodyPr wrap="square" lIns="25400" tIns="25400" rIns="25400" bIns="25400" rtlCol="0" anchor="t">
            <a:normAutofit/>
          </a:bodyPr>
          <a:lstStyle/>
          <a:p>
            <a:pPr algn="l" indent="0" marL="0">
              <a:lnSpc>
                <a:spcPct val="140000"/>
              </a:lnSpc>
              <a:buNone/>
            </a:pPr>
            <a:r>
              <a:rPr lang="en-US" sz="2475" b="1" dirty="0">
                <a:solidFill>
                  <a:srgbClr val="1B4965"/>
                </a:solidFill>
                <a:latin typeface="Arial" pitchFamily="34" charset="0"/>
                <a:ea typeface="Arial" pitchFamily="34" charset="-122"/>
                <a:cs typeface="Arial" pitchFamily="34" charset="-120"/>
              </a:rPr>
              <a:t>Biodiversité passée </a:t>
            </a:r>
            <a:pPr algn="l" indent="0" marL="0">
              <a:lnSpc>
                <a:spcPct val="140000"/>
              </a:lnSpc>
              <a:buNone/>
            </a:pPr>
            <a:r>
              <a:rPr lang="en-US" sz="2475" dirty="0">
                <a:solidFill>
                  <a:srgbClr val="1B2B36"/>
                </a:solidFill>
                <a:latin typeface="Arial" pitchFamily="34" charset="0"/>
                <a:ea typeface="Arial" pitchFamily="34" charset="-122"/>
                <a:cs typeface="Arial" pitchFamily="34" charset="-120"/>
              </a:rPr>
              <a:t>— échelle des temps géologiques, fossiles, extinction massive (crise Crétacé-Tertiaire, −66 Ma).</a:t>
            </a:r>
            <a:endParaRPr lang="en-US" sz="2475" dirty="0"/>
          </a:p>
        </p:txBody>
      </p:sp>
      <p:sp>
        <p:nvSpPr>
          <p:cNvPr id="10" name="Shape 8"/>
          <p:cNvSpPr/>
          <p:nvPr/>
        </p:nvSpPr>
        <p:spPr>
          <a:xfrm>
            <a:off x="8827740" y="4292203"/>
            <a:ext cx="114300" cy="114300"/>
          </a:xfrm>
          <a:prstGeom prst="ellipse">
            <a:avLst/>
          </a:prstGeom>
          <a:solidFill>
            <a:srgbClr val="5FA8D3"/>
          </a:solidFill>
          <a:ln/>
        </p:spPr>
      </p:sp>
      <p:sp>
        <p:nvSpPr>
          <p:cNvPr id="11" name="Text 9"/>
          <p:cNvSpPr/>
          <p:nvPr/>
        </p:nvSpPr>
        <p:spPr>
          <a:xfrm>
            <a:off x="9151590" y="4139803"/>
            <a:ext cx="8429427" cy="917972"/>
          </a:xfrm>
          <a:prstGeom prst="rect">
            <a:avLst/>
          </a:prstGeom>
          <a:noFill/>
          <a:ln/>
        </p:spPr>
        <p:txBody>
          <a:bodyPr wrap="square" lIns="25400" tIns="25400" rIns="25400" bIns="25400" rtlCol="0" anchor="t">
            <a:normAutofit/>
          </a:bodyPr>
          <a:lstStyle/>
          <a:p>
            <a:pPr algn="l" indent="0" marL="0">
              <a:lnSpc>
                <a:spcPct val="140000"/>
              </a:lnSpc>
              <a:buNone/>
            </a:pPr>
            <a:r>
              <a:rPr lang="en-US" sz="2475" b="1" dirty="0">
                <a:solidFill>
                  <a:srgbClr val="1B4965"/>
                </a:solidFill>
                <a:latin typeface="Arial" pitchFamily="34" charset="0"/>
                <a:ea typeface="Arial" pitchFamily="34" charset="-122"/>
                <a:cs typeface="Arial" pitchFamily="34" charset="-120"/>
              </a:rPr>
              <a:t>Actions humaines &amp; EDD </a:t>
            </a:r>
            <a:pPr algn="l" indent="0" marL="0">
              <a:lnSpc>
                <a:spcPct val="140000"/>
              </a:lnSpc>
              <a:buNone/>
            </a:pPr>
            <a:r>
              <a:rPr lang="en-US" sz="2475" dirty="0">
                <a:solidFill>
                  <a:srgbClr val="1B2B36"/>
                </a:solidFill>
                <a:latin typeface="Arial" pitchFamily="34" charset="0"/>
                <a:ea typeface="Arial" pitchFamily="34" charset="-122"/>
                <a:cs typeface="Arial" pitchFamily="34" charset="-120"/>
              </a:rPr>
              <a:t>— projets de développement durable au choix, avec restitution : exposé, podcast, vidéo.</a:t>
            </a:r>
            <a:endParaRPr lang="en-US" sz="2475" dirty="0"/>
          </a:p>
        </p:txBody>
      </p:sp>
      <p:sp>
        <p:nvSpPr>
          <p:cNvPr id="12" name="Shape 10"/>
          <p:cNvSpPr/>
          <p:nvPr/>
        </p:nvSpPr>
        <p:spPr>
          <a:xfrm>
            <a:off x="8827740" y="5419725"/>
            <a:ext cx="114300" cy="114300"/>
          </a:xfrm>
          <a:prstGeom prst="ellipse">
            <a:avLst/>
          </a:prstGeom>
          <a:solidFill>
            <a:srgbClr val="5FA8D3"/>
          </a:solidFill>
          <a:ln/>
        </p:spPr>
      </p:sp>
      <p:sp>
        <p:nvSpPr>
          <p:cNvPr id="13" name="Text 11"/>
          <p:cNvSpPr/>
          <p:nvPr/>
        </p:nvSpPr>
        <p:spPr>
          <a:xfrm>
            <a:off x="9151590" y="5267325"/>
            <a:ext cx="8429427" cy="917972"/>
          </a:xfrm>
          <a:prstGeom prst="rect">
            <a:avLst/>
          </a:prstGeom>
          <a:noFill/>
          <a:ln/>
        </p:spPr>
        <p:txBody>
          <a:bodyPr wrap="square" lIns="25400" tIns="25400" rIns="25400" bIns="25400" rtlCol="0" anchor="t">
            <a:normAutofit/>
          </a:bodyPr>
          <a:lstStyle/>
          <a:p>
            <a:pPr algn="l" indent="0" marL="0">
              <a:lnSpc>
                <a:spcPct val="140000"/>
              </a:lnSpc>
              <a:buNone/>
            </a:pPr>
            <a:r>
              <a:rPr lang="en-US" sz="2475" b="1" dirty="0">
                <a:solidFill>
                  <a:srgbClr val="1B4965"/>
                </a:solidFill>
                <a:latin typeface="Arial" pitchFamily="34" charset="0"/>
                <a:ea typeface="Arial" pitchFamily="34" charset="-122"/>
                <a:cs typeface="Arial" pitchFamily="34" charset="-120"/>
              </a:rPr>
              <a:t>Activité terrestre &amp; risques </a:t>
            </a:r>
            <a:pPr algn="l" indent="0" marL="0">
              <a:lnSpc>
                <a:spcPct val="140000"/>
              </a:lnSpc>
              <a:buNone/>
            </a:pPr>
            <a:r>
              <a:rPr lang="en-US" sz="2475" dirty="0">
                <a:solidFill>
                  <a:srgbClr val="1B2B36"/>
                </a:solidFill>
                <a:latin typeface="Arial" pitchFamily="34" charset="0"/>
                <a:ea typeface="Arial" pitchFamily="34" charset="-122"/>
                <a:cs typeface="Arial" pitchFamily="34" charset="-120"/>
              </a:rPr>
              <a:t>— notion de risque naturel, prévention et protection (séisme, inondation, érosion…).</a:t>
            </a:r>
            <a:endParaRPr lang="en-US" sz="2475" dirty="0"/>
          </a:p>
        </p:txBody>
      </p:sp>
      <p:sp>
        <p:nvSpPr>
          <p:cNvPr id="14" name="Shape 12"/>
          <p:cNvSpPr/>
          <p:nvPr/>
        </p:nvSpPr>
        <p:spPr>
          <a:xfrm>
            <a:off x="8827740" y="6547247"/>
            <a:ext cx="114300" cy="114300"/>
          </a:xfrm>
          <a:prstGeom prst="ellipse">
            <a:avLst/>
          </a:prstGeom>
          <a:solidFill>
            <a:srgbClr val="5FA8D3"/>
          </a:solidFill>
          <a:ln/>
        </p:spPr>
      </p:sp>
      <p:sp>
        <p:nvSpPr>
          <p:cNvPr id="15" name="Text 13"/>
          <p:cNvSpPr/>
          <p:nvPr/>
        </p:nvSpPr>
        <p:spPr>
          <a:xfrm>
            <a:off x="9151590" y="6394847"/>
            <a:ext cx="8429427" cy="917972"/>
          </a:xfrm>
          <a:prstGeom prst="rect">
            <a:avLst/>
          </a:prstGeom>
          <a:noFill/>
          <a:ln/>
        </p:spPr>
        <p:txBody>
          <a:bodyPr wrap="square" lIns="25400" tIns="25400" rIns="25400" bIns="25400" rtlCol="0" anchor="t">
            <a:normAutofit/>
          </a:bodyPr>
          <a:lstStyle/>
          <a:p>
            <a:pPr algn="l" indent="0" marL="0">
              <a:lnSpc>
                <a:spcPct val="140000"/>
              </a:lnSpc>
              <a:buNone/>
            </a:pPr>
            <a:r>
              <a:rPr lang="en-US" sz="2475" b="1" dirty="0">
                <a:solidFill>
                  <a:srgbClr val="1B4965"/>
                </a:solidFill>
                <a:latin typeface="Arial" pitchFamily="34" charset="0"/>
                <a:ea typeface="Arial" pitchFamily="34" charset="-122"/>
                <a:cs typeface="Arial" pitchFamily="34" charset="-120"/>
              </a:rPr>
              <a:t>Climat local </a:t>
            </a:r>
            <a:pPr algn="l" indent="0" marL="0">
              <a:lnSpc>
                <a:spcPct val="140000"/>
              </a:lnSpc>
              <a:buNone/>
            </a:pPr>
            <a:r>
              <a:rPr lang="en-US" sz="2475" dirty="0">
                <a:solidFill>
                  <a:srgbClr val="1B2B36"/>
                </a:solidFill>
                <a:latin typeface="Arial" pitchFamily="34" charset="0"/>
                <a:ea typeface="Arial" pitchFamily="34" charset="-122"/>
                <a:cs typeface="Arial" pitchFamily="34" charset="-120"/>
              </a:rPr>
              <a:t>— distinguer climat et météo ; conséquences locales du changement climatique et stratégies d'adaptation.</a:t>
            </a:r>
            <a:endParaRPr lang="en-US" sz="2475"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7F5F0"/>
        </a:solidFill>
      </p:bgPr>
    </p:bg>
    <p:spTree>
      <p:nvGrpSpPr>
        <p:cNvPr id="1" name=""/>
        <p:cNvGrpSpPr/>
        <p:nvPr/>
      </p:nvGrpSpPr>
      <p:grpSpPr>
        <a:xfrm>
          <a:off x="0" y="0"/>
          <a:ext cx="0" cy="0"/>
          <a:chOff x="0" y="0"/>
          <a:chExt cx="0" cy="0"/>
        </a:xfrm>
      </p:grpSpPr>
      <p:sp>
        <p:nvSpPr>
          <p:cNvPr id="2" name="Text 0"/>
          <p:cNvSpPr/>
          <p:nvPr/>
        </p:nvSpPr>
        <p:spPr>
          <a:xfrm>
            <a:off x="952500" y="3300413"/>
            <a:ext cx="7929339" cy="1581150"/>
          </a:xfrm>
          <a:prstGeom prst="rect">
            <a:avLst/>
          </a:prstGeom>
          <a:noFill/>
          <a:ln/>
        </p:spPr>
        <p:txBody>
          <a:bodyPr wrap="square" lIns="25400" tIns="25400" rIns="25400" bIns="25400" rtlCol="0" anchor="t">
            <a:normAutofit/>
          </a:bodyPr>
          <a:lstStyle/>
          <a:p>
            <a:pPr algn="l" indent="0" marL="0">
              <a:lnSpc>
                <a:spcPct val="90000"/>
              </a:lnSpc>
              <a:buNone/>
            </a:pPr>
            <a:r>
              <a:rPr lang="en-US" sz="13500" dirty="0">
                <a:solidFill>
                  <a:srgbClr val="CAE9FF"/>
                </a:solidFill>
                <a:latin typeface="Georgia" pitchFamily="34" charset="0"/>
                <a:ea typeface="Georgia" pitchFamily="34" charset="-122"/>
                <a:cs typeface="Georgia" pitchFamily="34" charset="-120"/>
              </a:rPr>
              <a:t>03</a:t>
            </a:r>
            <a:endParaRPr lang="en-US" sz="13500" dirty="0"/>
          </a:p>
        </p:txBody>
      </p:sp>
      <p:sp>
        <p:nvSpPr>
          <p:cNvPr id="3" name="Text 1"/>
          <p:cNvSpPr/>
          <p:nvPr/>
        </p:nvSpPr>
        <p:spPr>
          <a:xfrm>
            <a:off x="952500" y="5053013"/>
            <a:ext cx="7929339" cy="323850"/>
          </a:xfrm>
          <a:prstGeom prst="rect">
            <a:avLst/>
          </a:prstGeom>
          <a:noFill/>
          <a:ln/>
        </p:spPr>
        <p:txBody>
          <a:bodyPr wrap="square" lIns="25400" tIns="25400" rIns="25400" bIns="25400" rtlCol="0" anchor="t">
            <a:normAutofit/>
          </a:bodyPr>
          <a:lstStyle/>
          <a:p>
            <a:pPr algn="l" indent="0" marL="0">
              <a:buNone/>
            </a:pPr>
            <a:r>
              <a:rPr lang="en-US" sz="1950" b="1" spc="390" kern="0" dirty="0">
                <a:solidFill>
                  <a:srgbClr val="5FA8D3"/>
                </a:solidFill>
                <a:latin typeface="Arial" pitchFamily="34" charset="0"/>
                <a:ea typeface="Arial" pitchFamily="34" charset="-122"/>
                <a:cs typeface="Arial" pitchFamily="34" charset="-120"/>
              </a:rPr>
              <a:t>DOMAINE 3</a:t>
            </a:r>
            <a:endParaRPr lang="en-US" sz="1950" dirty="0"/>
          </a:p>
        </p:txBody>
      </p:sp>
      <p:sp>
        <p:nvSpPr>
          <p:cNvPr id="4" name="Text 2"/>
          <p:cNvSpPr/>
          <p:nvPr/>
        </p:nvSpPr>
        <p:spPr>
          <a:xfrm>
            <a:off x="952500" y="5472113"/>
            <a:ext cx="7929339" cy="638175"/>
          </a:xfrm>
          <a:prstGeom prst="rect">
            <a:avLst/>
          </a:prstGeom>
          <a:noFill/>
          <a:ln/>
        </p:spPr>
        <p:txBody>
          <a:bodyPr wrap="square" lIns="25400" tIns="25400" rIns="25400" bIns="25400" rtlCol="0" anchor="t">
            <a:normAutofit/>
          </a:bodyPr>
          <a:lstStyle/>
          <a:p>
            <a:pPr algn="l" indent="0" marL="0">
              <a:lnSpc>
                <a:spcPct val="105000"/>
              </a:lnSpc>
              <a:buNone/>
            </a:pPr>
            <a:r>
              <a:rPr lang="en-US" sz="4500" dirty="0">
                <a:solidFill>
                  <a:srgbClr val="1B2B36"/>
                </a:solidFill>
                <a:latin typeface="Georgia" pitchFamily="34" charset="0"/>
                <a:ea typeface="Georgia" pitchFamily="34" charset="-122"/>
                <a:cs typeface="Georgia" pitchFamily="34" charset="-120"/>
              </a:rPr>
              <a:t>Le corps humain et la santé</a:t>
            </a:r>
            <a:endParaRPr lang="en-US" sz="4500" dirty="0"/>
          </a:p>
        </p:txBody>
      </p:sp>
      <p:sp>
        <p:nvSpPr>
          <p:cNvPr id="5" name="Shape 3"/>
          <p:cNvSpPr/>
          <p:nvPr/>
        </p:nvSpPr>
        <p:spPr>
          <a:xfrm>
            <a:off x="952500" y="6396038"/>
            <a:ext cx="4937820" cy="590550"/>
          </a:xfrm>
          <a:prstGeom prst="roundRect">
            <a:avLst>
              <a:gd name="adj" fmla="val 50000"/>
            </a:avLst>
          </a:prstGeom>
          <a:solidFill>
            <a:srgbClr val="F4E2BD"/>
          </a:solidFill>
          <a:ln/>
        </p:spPr>
      </p:sp>
      <p:sp>
        <p:nvSpPr>
          <p:cNvPr id="6" name="Text 4"/>
          <p:cNvSpPr/>
          <p:nvPr/>
        </p:nvSpPr>
        <p:spPr>
          <a:xfrm>
            <a:off x="1200150" y="6581775"/>
            <a:ext cx="269081" cy="257175"/>
          </a:xfrm>
          <a:prstGeom prst="rect">
            <a:avLst/>
          </a:prstGeom>
          <a:noFill/>
          <a:ln/>
        </p:spPr>
        <p:txBody>
          <a:bodyPr wrap="square" lIns="25400" tIns="25400" rIns="25400" bIns="25400" rtlCol="0" anchor="t">
            <a:normAutofit/>
          </a:bodyPr>
          <a:lstStyle/>
          <a:p>
            <a:pPr algn="l" indent="0" marL="0">
              <a:buNone/>
            </a:pPr>
            <a:r>
              <a:rPr lang="en-US" sz="1500" b="1" dirty="0">
                <a:solidFill>
                  <a:srgbClr val="8A5A12"/>
                </a:solidFill>
                <a:latin typeface="Arial" pitchFamily="34" charset="0"/>
                <a:ea typeface="Arial" pitchFamily="34" charset="-122"/>
                <a:cs typeface="Arial" pitchFamily="34" charset="-120"/>
              </a:rPr>
              <a:t>★</a:t>
            </a:r>
            <a:endParaRPr lang="en-US" sz="1500" dirty="0"/>
          </a:p>
        </p:txBody>
      </p:sp>
      <p:sp>
        <p:nvSpPr>
          <p:cNvPr id="7" name="Text 5"/>
          <p:cNvSpPr/>
          <p:nvPr/>
        </p:nvSpPr>
        <p:spPr>
          <a:xfrm>
            <a:off x="1526381" y="6548438"/>
            <a:ext cx="4239777" cy="323850"/>
          </a:xfrm>
          <a:prstGeom prst="rect">
            <a:avLst/>
          </a:prstGeom>
          <a:noFill/>
          <a:ln/>
        </p:spPr>
        <p:txBody>
          <a:bodyPr wrap="square" lIns="0" tIns="0" rIns="0" bIns="0" rtlCol="0" anchor="t">
            <a:normAutofit/>
          </a:bodyPr>
          <a:lstStyle/>
          <a:p>
            <a:pPr algn="l" indent="0" marL="0">
              <a:buNone/>
            </a:pPr>
            <a:r>
              <a:rPr lang="en-US" sz="1950" b="1" dirty="0">
                <a:solidFill>
                  <a:srgbClr val="8A5A12"/>
                </a:solidFill>
                <a:latin typeface="Arial" pitchFamily="34" charset="0"/>
                <a:ea typeface="Arial" pitchFamily="34" charset="-122"/>
                <a:cs typeface="Arial" pitchFamily="34" charset="-120"/>
              </a:rPr>
              <a:t>Nouveauté : alimentation &amp; digestion</a:t>
            </a:r>
            <a:endParaRPr lang="en-US" sz="1950" dirty="0"/>
          </a:p>
        </p:txBody>
      </p:sp>
      <p:sp>
        <p:nvSpPr>
          <p:cNvPr id="8" name="Shape 6"/>
          <p:cNvSpPr/>
          <p:nvPr/>
        </p:nvSpPr>
        <p:spPr>
          <a:xfrm>
            <a:off x="8827740" y="2944713"/>
            <a:ext cx="114300" cy="114300"/>
          </a:xfrm>
          <a:prstGeom prst="ellipse">
            <a:avLst/>
          </a:prstGeom>
          <a:solidFill>
            <a:srgbClr val="5FA8D3"/>
          </a:solidFill>
          <a:ln/>
        </p:spPr>
      </p:sp>
      <p:sp>
        <p:nvSpPr>
          <p:cNvPr id="9" name="Text 7"/>
          <p:cNvSpPr/>
          <p:nvPr/>
        </p:nvSpPr>
        <p:spPr>
          <a:xfrm>
            <a:off x="9151590" y="2792313"/>
            <a:ext cx="8429427" cy="1357908"/>
          </a:xfrm>
          <a:prstGeom prst="rect">
            <a:avLst/>
          </a:prstGeom>
          <a:noFill/>
          <a:ln/>
        </p:spPr>
        <p:txBody>
          <a:bodyPr wrap="square" lIns="25400" tIns="25400" rIns="25400" bIns="25400" rtlCol="0" anchor="t">
            <a:normAutofit/>
          </a:bodyPr>
          <a:lstStyle/>
          <a:p>
            <a:pPr algn="l" indent="0" marL="0">
              <a:lnSpc>
                <a:spcPct val="140000"/>
              </a:lnSpc>
              <a:buNone/>
            </a:pPr>
            <a:r>
              <a:rPr lang="en-US" sz="2475" b="1" dirty="0">
                <a:solidFill>
                  <a:srgbClr val="1B4965"/>
                </a:solidFill>
                <a:latin typeface="Arial" pitchFamily="34" charset="0"/>
                <a:ea typeface="Arial" pitchFamily="34" charset="-122"/>
                <a:cs typeface="Arial" pitchFamily="34" charset="-120"/>
              </a:rPr>
              <a:t>Besoins alimentaires </a:t>
            </a:r>
            <a:pPr algn="l" indent="0" marL="0">
              <a:lnSpc>
                <a:spcPct val="140000"/>
              </a:lnSpc>
              <a:buNone/>
            </a:pPr>
            <a:r>
              <a:rPr lang="en-US" sz="2475" dirty="0">
                <a:solidFill>
                  <a:srgbClr val="1B2B36"/>
                </a:solidFill>
                <a:latin typeface="Arial" pitchFamily="34" charset="0"/>
                <a:ea typeface="Arial" pitchFamily="34" charset="-122"/>
                <a:cs typeface="Arial" pitchFamily="34" charset="-120"/>
              </a:rPr>
              <a:t>— besoin de matière pour grandir ; variation des besoins selon la croissance et l'activité physique.</a:t>
            </a:r>
            <a:endParaRPr lang="en-US" sz="2475" dirty="0"/>
          </a:p>
        </p:txBody>
      </p:sp>
      <p:sp>
        <p:nvSpPr>
          <p:cNvPr id="10" name="Shape 8"/>
          <p:cNvSpPr/>
          <p:nvPr/>
        </p:nvSpPr>
        <p:spPr>
          <a:xfrm>
            <a:off x="8827740" y="4512171"/>
            <a:ext cx="114300" cy="114300"/>
          </a:xfrm>
          <a:prstGeom prst="ellipse">
            <a:avLst/>
          </a:prstGeom>
          <a:solidFill>
            <a:srgbClr val="5FA8D3"/>
          </a:solidFill>
          <a:ln/>
        </p:spPr>
      </p:sp>
      <p:sp>
        <p:nvSpPr>
          <p:cNvPr id="11" name="Text 9"/>
          <p:cNvSpPr/>
          <p:nvPr/>
        </p:nvSpPr>
        <p:spPr>
          <a:xfrm>
            <a:off x="9151590" y="4359771"/>
            <a:ext cx="8429427" cy="917972"/>
          </a:xfrm>
          <a:prstGeom prst="rect">
            <a:avLst/>
          </a:prstGeom>
          <a:noFill/>
          <a:ln/>
        </p:spPr>
        <p:txBody>
          <a:bodyPr wrap="square" lIns="25400" tIns="25400" rIns="25400" bIns="25400" rtlCol="0" anchor="t">
            <a:normAutofit/>
          </a:bodyPr>
          <a:lstStyle/>
          <a:p>
            <a:pPr algn="l" indent="0" marL="0">
              <a:lnSpc>
                <a:spcPct val="140000"/>
              </a:lnSpc>
              <a:buNone/>
            </a:pPr>
            <a:r>
              <a:rPr lang="en-US" sz="2475" b="1" dirty="0">
                <a:solidFill>
                  <a:srgbClr val="1B4965"/>
                </a:solidFill>
                <a:latin typeface="Arial" pitchFamily="34" charset="0"/>
                <a:ea typeface="Arial" pitchFamily="34" charset="-122"/>
                <a:cs typeface="Arial" pitchFamily="34" charset="-120"/>
              </a:rPr>
              <a:t>Appareil digestif </a:t>
            </a:r>
            <a:pPr algn="l" indent="0" marL="0">
              <a:lnSpc>
                <a:spcPct val="140000"/>
              </a:lnSpc>
              <a:buNone/>
            </a:pPr>
            <a:r>
              <a:rPr lang="en-US" sz="2475" dirty="0">
                <a:solidFill>
                  <a:srgbClr val="1B2B36"/>
                </a:solidFill>
                <a:latin typeface="Arial" pitchFamily="34" charset="0"/>
                <a:ea typeface="Arial" pitchFamily="34" charset="-122"/>
                <a:cs typeface="Arial" pitchFamily="34" charset="-120"/>
              </a:rPr>
              <a:t>— nommer et localiser les organes (bouche à anus) et le parcours des aliments.</a:t>
            </a:r>
            <a:endParaRPr lang="en-US" sz="2475" dirty="0"/>
          </a:p>
        </p:txBody>
      </p:sp>
      <p:sp>
        <p:nvSpPr>
          <p:cNvPr id="12" name="Shape 10"/>
          <p:cNvSpPr/>
          <p:nvPr/>
        </p:nvSpPr>
        <p:spPr>
          <a:xfrm>
            <a:off x="8827740" y="5639693"/>
            <a:ext cx="114300" cy="114300"/>
          </a:xfrm>
          <a:prstGeom prst="ellipse">
            <a:avLst/>
          </a:prstGeom>
          <a:solidFill>
            <a:srgbClr val="5FA8D3"/>
          </a:solidFill>
          <a:ln/>
        </p:spPr>
      </p:sp>
      <p:sp>
        <p:nvSpPr>
          <p:cNvPr id="13" name="Text 11"/>
          <p:cNvSpPr/>
          <p:nvPr/>
        </p:nvSpPr>
        <p:spPr>
          <a:xfrm>
            <a:off x="9151590" y="5487293"/>
            <a:ext cx="8429427" cy="917972"/>
          </a:xfrm>
          <a:prstGeom prst="rect">
            <a:avLst/>
          </a:prstGeom>
          <a:noFill/>
          <a:ln/>
        </p:spPr>
        <p:txBody>
          <a:bodyPr wrap="square" lIns="25400" tIns="25400" rIns="25400" bIns="25400" rtlCol="0" anchor="t">
            <a:normAutofit/>
          </a:bodyPr>
          <a:lstStyle/>
          <a:p>
            <a:pPr algn="l" indent="0" marL="0">
              <a:lnSpc>
                <a:spcPct val="140000"/>
              </a:lnSpc>
              <a:buNone/>
            </a:pPr>
            <a:r>
              <a:rPr lang="en-US" sz="2475" b="1" dirty="0">
                <a:solidFill>
                  <a:srgbClr val="1B4965"/>
                </a:solidFill>
                <a:latin typeface="Arial" pitchFamily="34" charset="0"/>
                <a:ea typeface="Arial" pitchFamily="34" charset="-122"/>
                <a:cs typeface="Arial" pitchFamily="34" charset="-120"/>
              </a:rPr>
              <a:t>Circulation sanguine </a:t>
            </a:r>
            <a:pPr algn="l" indent="0" marL="0">
              <a:lnSpc>
                <a:spcPct val="140000"/>
              </a:lnSpc>
              <a:buNone/>
            </a:pPr>
            <a:r>
              <a:rPr lang="en-US" sz="2475" dirty="0">
                <a:solidFill>
                  <a:srgbClr val="1B2B36"/>
                </a:solidFill>
                <a:latin typeface="Arial" pitchFamily="34" charset="0"/>
                <a:ea typeface="Arial" pitchFamily="34" charset="-122"/>
                <a:cs typeface="Arial" pitchFamily="34" charset="-120"/>
              </a:rPr>
              <a:t>— apport des nutriments aux organes ; activité cardiaque accrue à l'effort.</a:t>
            </a:r>
            <a:endParaRPr lang="en-US" sz="2475" dirty="0"/>
          </a:p>
        </p:txBody>
      </p:sp>
      <p:sp>
        <p:nvSpPr>
          <p:cNvPr id="14" name="Shape 12"/>
          <p:cNvSpPr/>
          <p:nvPr/>
        </p:nvSpPr>
        <p:spPr>
          <a:xfrm>
            <a:off x="8827740" y="6767215"/>
            <a:ext cx="114300" cy="114300"/>
          </a:xfrm>
          <a:prstGeom prst="ellipse">
            <a:avLst/>
          </a:prstGeom>
          <a:solidFill>
            <a:srgbClr val="5FA8D3"/>
          </a:solidFill>
          <a:ln/>
        </p:spPr>
      </p:sp>
      <p:sp>
        <p:nvSpPr>
          <p:cNvPr id="15" name="Text 13"/>
          <p:cNvSpPr/>
          <p:nvPr/>
        </p:nvSpPr>
        <p:spPr>
          <a:xfrm>
            <a:off x="9151590" y="6614815"/>
            <a:ext cx="8429427" cy="917972"/>
          </a:xfrm>
          <a:prstGeom prst="rect">
            <a:avLst/>
          </a:prstGeom>
          <a:noFill/>
          <a:ln/>
        </p:spPr>
        <p:txBody>
          <a:bodyPr wrap="square" lIns="25400" tIns="25400" rIns="25400" bIns="25400" rtlCol="0" anchor="t">
            <a:normAutofit/>
          </a:bodyPr>
          <a:lstStyle/>
          <a:p>
            <a:pPr algn="l" indent="0" marL="0">
              <a:lnSpc>
                <a:spcPct val="140000"/>
              </a:lnSpc>
              <a:buNone/>
            </a:pPr>
            <a:r>
              <a:rPr lang="en-US" sz="2475" b="1" dirty="0">
                <a:solidFill>
                  <a:srgbClr val="1B4965"/>
                </a:solidFill>
                <a:latin typeface="Arial" pitchFamily="34" charset="0"/>
                <a:ea typeface="Arial" pitchFamily="34" charset="-122"/>
                <a:cs typeface="Arial" pitchFamily="34" charset="-120"/>
              </a:rPr>
              <a:t>Puberté &amp; reproduction </a:t>
            </a:r>
            <a:pPr algn="l" indent="0" marL="0">
              <a:lnSpc>
                <a:spcPct val="140000"/>
              </a:lnSpc>
              <a:buNone/>
            </a:pPr>
            <a:r>
              <a:rPr lang="en-US" sz="2475" dirty="0">
                <a:solidFill>
                  <a:srgbClr val="1B2B36"/>
                </a:solidFill>
                <a:latin typeface="Arial" pitchFamily="34" charset="0"/>
                <a:ea typeface="Arial" pitchFamily="34" charset="-122"/>
                <a:cs typeface="Arial" pitchFamily="34" charset="-120"/>
              </a:rPr>
              <a:t>— organes reproducteurs, menstruations ; en complément des séances d'EVAR.</a:t>
            </a:r>
            <a:endParaRPr lang="en-US" sz="2475"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7F5F0"/>
        </a:solidFill>
      </p:bgPr>
    </p:bg>
    <p:spTree>
      <p:nvGrpSpPr>
        <p:cNvPr id="1" name=""/>
        <p:cNvGrpSpPr/>
        <p:nvPr/>
      </p:nvGrpSpPr>
      <p:grpSpPr>
        <a:xfrm>
          <a:off x="0" y="0"/>
          <a:ext cx="0" cy="0"/>
          <a:chOff x="0" y="0"/>
          <a:chExt cx="0" cy="0"/>
        </a:xfrm>
      </p:grpSpPr>
      <p:sp>
        <p:nvSpPr>
          <p:cNvPr id="2" name="Text 0"/>
          <p:cNvSpPr/>
          <p:nvPr/>
        </p:nvSpPr>
        <p:spPr>
          <a:xfrm>
            <a:off x="952500" y="3000375"/>
            <a:ext cx="7929339" cy="1581150"/>
          </a:xfrm>
          <a:prstGeom prst="rect">
            <a:avLst/>
          </a:prstGeom>
          <a:noFill/>
          <a:ln/>
        </p:spPr>
        <p:txBody>
          <a:bodyPr wrap="square" lIns="25400" tIns="25400" rIns="25400" bIns="25400" rtlCol="0" anchor="t">
            <a:normAutofit/>
          </a:bodyPr>
          <a:lstStyle/>
          <a:p>
            <a:pPr algn="l" indent="0" marL="0">
              <a:lnSpc>
                <a:spcPct val="90000"/>
              </a:lnSpc>
              <a:buNone/>
            </a:pPr>
            <a:r>
              <a:rPr lang="en-US" sz="13500" dirty="0">
                <a:solidFill>
                  <a:srgbClr val="CAE9FF"/>
                </a:solidFill>
                <a:latin typeface="Georgia" pitchFamily="34" charset="0"/>
                <a:ea typeface="Georgia" pitchFamily="34" charset="-122"/>
                <a:cs typeface="Georgia" pitchFamily="34" charset="-120"/>
              </a:rPr>
              <a:t>04</a:t>
            </a:r>
            <a:endParaRPr lang="en-US" sz="13500" dirty="0"/>
          </a:p>
        </p:txBody>
      </p:sp>
      <p:sp>
        <p:nvSpPr>
          <p:cNvPr id="3" name="Text 1"/>
          <p:cNvSpPr/>
          <p:nvPr/>
        </p:nvSpPr>
        <p:spPr>
          <a:xfrm>
            <a:off x="952500" y="4752975"/>
            <a:ext cx="7929339" cy="323850"/>
          </a:xfrm>
          <a:prstGeom prst="rect">
            <a:avLst/>
          </a:prstGeom>
          <a:noFill/>
          <a:ln/>
        </p:spPr>
        <p:txBody>
          <a:bodyPr wrap="square" lIns="25400" tIns="25400" rIns="25400" bIns="25400" rtlCol="0" anchor="t">
            <a:normAutofit/>
          </a:bodyPr>
          <a:lstStyle/>
          <a:p>
            <a:pPr algn="l" indent="0" marL="0">
              <a:buNone/>
            </a:pPr>
            <a:r>
              <a:rPr lang="en-US" sz="1950" b="1" spc="390" kern="0" dirty="0">
                <a:solidFill>
                  <a:srgbClr val="5FA8D3"/>
                </a:solidFill>
                <a:latin typeface="Arial" pitchFamily="34" charset="0"/>
                <a:ea typeface="Arial" pitchFamily="34" charset="-122"/>
                <a:cs typeface="Arial" pitchFamily="34" charset="-120"/>
              </a:rPr>
              <a:t>DOMAINE 4</a:t>
            </a:r>
            <a:endParaRPr lang="en-US" sz="1950" dirty="0"/>
          </a:p>
        </p:txBody>
      </p:sp>
      <p:sp>
        <p:nvSpPr>
          <p:cNvPr id="4" name="Text 2"/>
          <p:cNvSpPr/>
          <p:nvPr/>
        </p:nvSpPr>
        <p:spPr>
          <a:xfrm>
            <a:off x="952500" y="5172075"/>
            <a:ext cx="7424745" cy="1238250"/>
          </a:xfrm>
          <a:prstGeom prst="rect">
            <a:avLst/>
          </a:prstGeom>
          <a:noFill/>
          <a:ln/>
        </p:spPr>
        <p:txBody>
          <a:bodyPr wrap="square" lIns="25400" tIns="25400" rIns="25400" bIns="25400" rtlCol="0" anchor="t">
            <a:normAutofit/>
          </a:bodyPr>
          <a:lstStyle/>
          <a:p>
            <a:pPr algn="l" indent="0" marL="0">
              <a:lnSpc>
                <a:spcPct val="105000"/>
              </a:lnSpc>
              <a:buNone/>
            </a:pPr>
            <a:r>
              <a:rPr lang="en-US" sz="4500" dirty="0">
                <a:solidFill>
                  <a:srgbClr val="1B2B36"/>
                </a:solidFill>
                <a:latin typeface="Georgia" pitchFamily="34" charset="0"/>
                <a:ea typeface="Georgia" pitchFamily="34" charset="-122"/>
                <a:cs typeface="Georgia" pitchFamily="34" charset="-120"/>
              </a:rPr>
              <a:t>Les objets techniques au cœur de la société</a:t>
            </a:r>
            <a:endParaRPr lang="en-US" sz="4500" dirty="0"/>
          </a:p>
        </p:txBody>
      </p:sp>
      <p:sp>
        <p:nvSpPr>
          <p:cNvPr id="5" name="Shape 3"/>
          <p:cNvSpPr/>
          <p:nvPr/>
        </p:nvSpPr>
        <p:spPr>
          <a:xfrm>
            <a:off x="952500" y="6696075"/>
            <a:ext cx="4740622" cy="590550"/>
          </a:xfrm>
          <a:prstGeom prst="roundRect">
            <a:avLst>
              <a:gd name="adj" fmla="val 50000"/>
            </a:avLst>
          </a:prstGeom>
          <a:solidFill>
            <a:srgbClr val="F4E2BD"/>
          </a:solidFill>
          <a:ln/>
        </p:spPr>
      </p:sp>
      <p:sp>
        <p:nvSpPr>
          <p:cNvPr id="6" name="Text 4"/>
          <p:cNvSpPr/>
          <p:nvPr/>
        </p:nvSpPr>
        <p:spPr>
          <a:xfrm>
            <a:off x="1200150" y="6881813"/>
            <a:ext cx="269081" cy="257175"/>
          </a:xfrm>
          <a:prstGeom prst="rect">
            <a:avLst/>
          </a:prstGeom>
          <a:noFill/>
          <a:ln/>
        </p:spPr>
        <p:txBody>
          <a:bodyPr wrap="square" lIns="25400" tIns="25400" rIns="25400" bIns="25400" rtlCol="0" anchor="t">
            <a:normAutofit/>
          </a:bodyPr>
          <a:lstStyle/>
          <a:p>
            <a:pPr algn="l" indent="0" marL="0">
              <a:buNone/>
            </a:pPr>
            <a:r>
              <a:rPr lang="en-US" sz="1500" b="1" dirty="0">
                <a:solidFill>
                  <a:srgbClr val="8A5A12"/>
                </a:solidFill>
                <a:latin typeface="Arial" pitchFamily="34" charset="0"/>
                <a:ea typeface="Arial" pitchFamily="34" charset="-122"/>
                <a:cs typeface="Arial" pitchFamily="34" charset="-120"/>
              </a:rPr>
              <a:t>★</a:t>
            </a:r>
            <a:endParaRPr lang="en-US" sz="1500" dirty="0"/>
          </a:p>
        </p:txBody>
      </p:sp>
      <p:sp>
        <p:nvSpPr>
          <p:cNvPr id="7" name="Text 5"/>
          <p:cNvSpPr/>
          <p:nvPr/>
        </p:nvSpPr>
        <p:spPr>
          <a:xfrm>
            <a:off x="1526381" y="6848475"/>
            <a:ext cx="4036664" cy="323850"/>
          </a:xfrm>
          <a:prstGeom prst="rect">
            <a:avLst/>
          </a:prstGeom>
          <a:noFill/>
          <a:ln/>
        </p:spPr>
        <p:txBody>
          <a:bodyPr wrap="square" lIns="0" tIns="0" rIns="0" bIns="0" rtlCol="0" anchor="t">
            <a:normAutofit/>
          </a:bodyPr>
          <a:lstStyle/>
          <a:p>
            <a:pPr algn="l" indent="0" marL="0">
              <a:buNone/>
            </a:pPr>
            <a:r>
              <a:rPr lang="en-US" sz="1950" b="1" dirty="0">
                <a:solidFill>
                  <a:srgbClr val="8A5A12"/>
                </a:solidFill>
                <a:latin typeface="Arial" pitchFamily="34" charset="0"/>
                <a:ea typeface="Arial" pitchFamily="34" charset="-122"/>
                <a:cs typeface="Arial" pitchFamily="34" charset="-120"/>
              </a:rPr>
              <a:t>Nouveauté : concevoir ET fabriquer</a:t>
            </a:r>
            <a:endParaRPr lang="en-US" sz="1950" dirty="0"/>
          </a:p>
        </p:txBody>
      </p:sp>
      <p:sp>
        <p:nvSpPr>
          <p:cNvPr id="8" name="Shape 6"/>
          <p:cNvSpPr/>
          <p:nvPr/>
        </p:nvSpPr>
        <p:spPr>
          <a:xfrm>
            <a:off x="8827740" y="3470374"/>
            <a:ext cx="114300" cy="114300"/>
          </a:xfrm>
          <a:prstGeom prst="ellipse">
            <a:avLst/>
          </a:prstGeom>
          <a:solidFill>
            <a:srgbClr val="5FA8D3"/>
          </a:solidFill>
          <a:ln/>
        </p:spPr>
      </p:sp>
      <p:sp>
        <p:nvSpPr>
          <p:cNvPr id="9" name="Text 7"/>
          <p:cNvSpPr/>
          <p:nvPr/>
        </p:nvSpPr>
        <p:spPr>
          <a:xfrm>
            <a:off x="9151590" y="3317974"/>
            <a:ext cx="8429427" cy="1357908"/>
          </a:xfrm>
          <a:prstGeom prst="rect">
            <a:avLst/>
          </a:prstGeom>
          <a:noFill/>
          <a:ln/>
        </p:spPr>
        <p:txBody>
          <a:bodyPr wrap="square" lIns="25400" tIns="25400" rIns="25400" bIns="25400" rtlCol="0" anchor="t">
            <a:normAutofit/>
          </a:bodyPr>
          <a:lstStyle/>
          <a:p>
            <a:pPr algn="l" indent="0" marL="0">
              <a:lnSpc>
                <a:spcPct val="140000"/>
              </a:lnSpc>
              <a:buNone/>
            </a:pPr>
            <a:r>
              <a:rPr lang="en-US" sz="2475" b="1" dirty="0">
                <a:solidFill>
                  <a:srgbClr val="1B4965"/>
                </a:solidFill>
                <a:latin typeface="Arial" pitchFamily="34" charset="0"/>
                <a:ea typeface="Arial" pitchFamily="34" charset="-122"/>
                <a:cs typeface="Arial" pitchFamily="34" charset="-120"/>
              </a:rPr>
              <a:t>Conception d'une maquette </a:t>
            </a:r>
            <a:pPr algn="l" indent="0" marL="0">
              <a:lnSpc>
                <a:spcPct val="140000"/>
              </a:lnSpc>
              <a:buNone/>
            </a:pPr>
            <a:r>
              <a:rPr lang="en-US" sz="2475" dirty="0">
                <a:solidFill>
                  <a:srgbClr val="1B2B36"/>
                </a:solidFill>
                <a:latin typeface="Arial" pitchFamily="34" charset="0"/>
                <a:ea typeface="Arial" pitchFamily="34" charset="-122"/>
                <a:cs typeface="Arial" pitchFamily="34" charset="-120"/>
              </a:rPr>
              <a:t>— d'un problème technique à l'objet fini : croquis, choix des matériaux selon leurs propriétés, fabrication, test, amélioration.</a:t>
            </a:r>
            <a:endParaRPr lang="en-US" sz="2475" dirty="0"/>
          </a:p>
        </p:txBody>
      </p:sp>
      <p:sp>
        <p:nvSpPr>
          <p:cNvPr id="10" name="Shape 8"/>
          <p:cNvSpPr/>
          <p:nvPr/>
        </p:nvSpPr>
        <p:spPr>
          <a:xfrm>
            <a:off x="8827740" y="5075932"/>
            <a:ext cx="114300" cy="114300"/>
          </a:xfrm>
          <a:prstGeom prst="ellipse">
            <a:avLst/>
          </a:prstGeom>
          <a:solidFill>
            <a:srgbClr val="5FA8D3"/>
          </a:solidFill>
          <a:ln/>
        </p:spPr>
      </p:sp>
      <p:sp>
        <p:nvSpPr>
          <p:cNvPr id="11" name="Text 9"/>
          <p:cNvSpPr/>
          <p:nvPr/>
        </p:nvSpPr>
        <p:spPr>
          <a:xfrm>
            <a:off x="9151590" y="4923532"/>
            <a:ext cx="8429427" cy="917972"/>
          </a:xfrm>
          <a:prstGeom prst="rect">
            <a:avLst/>
          </a:prstGeom>
          <a:noFill/>
          <a:ln/>
        </p:spPr>
        <p:txBody>
          <a:bodyPr wrap="square" lIns="25400" tIns="25400" rIns="25400" bIns="25400" rtlCol="0" anchor="t">
            <a:normAutofit/>
          </a:bodyPr>
          <a:lstStyle/>
          <a:p>
            <a:pPr algn="l" indent="0" marL="0">
              <a:lnSpc>
                <a:spcPct val="140000"/>
              </a:lnSpc>
              <a:buNone/>
            </a:pPr>
            <a:r>
              <a:rPr lang="en-US" sz="2475" b="1" dirty="0">
                <a:solidFill>
                  <a:srgbClr val="1B4965"/>
                </a:solidFill>
                <a:latin typeface="Arial" pitchFamily="34" charset="0"/>
                <a:ea typeface="Arial" pitchFamily="34" charset="-122"/>
                <a:cs typeface="Arial" pitchFamily="34" charset="-120"/>
              </a:rPr>
              <a:t>Analyse critique </a:t>
            </a:r>
            <a:pPr algn="l" indent="0" marL="0">
              <a:lnSpc>
                <a:spcPct val="140000"/>
              </a:lnSpc>
              <a:buNone/>
            </a:pPr>
            <a:r>
              <a:rPr lang="en-US" sz="2475" dirty="0">
                <a:solidFill>
                  <a:srgbClr val="1B2B36"/>
                </a:solidFill>
                <a:latin typeface="Arial" pitchFamily="34" charset="0"/>
                <a:ea typeface="Arial" pitchFamily="34" charset="-122"/>
                <a:cs typeface="Arial" pitchFamily="34" charset="-120"/>
              </a:rPr>
              <a:t>— comparer des solutions, notamment au regard de la transition écologique.</a:t>
            </a:r>
            <a:endParaRPr lang="en-US" sz="2475" dirty="0"/>
          </a:p>
        </p:txBody>
      </p:sp>
      <p:sp>
        <p:nvSpPr>
          <p:cNvPr id="12" name="Shape 10"/>
          <p:cNvSpPr/>
          <p:nvPr/>
        </p:nvSpPr>
        <p:spPr>
          <a:xfrm>
            <a:off x="8827740" y="6241554"/>
            <a:ext cx="114300" cy="114300"/>
          </a:xfrm>
          <a:prstGeom prst="ellipse">
            <a:avLst/>
          </a:prstGeom>
          <a:solidFill>
            <a:srgbClr val="5FA8D3"/>
          </a:solidFill>
          <a:ln/>
        </p:spPr>
      </p:sp>
      <p:sp>
        <p:nvSpPr>
          <p:cNvPr id="13" name="Text 11"/>
          <p:cNvSpPr/>
          <p:nvPr/>
        </p:nvSpPr>
        <p:spPr>
          <a:xfrm>
            <a:off x="9151590" y="6089154"/>
            <a:ext cx="8429427" cy="917972"/>
          </a:xfrm>
          <a:prstGeom prst="rect">
            <a:avLst/>
          </a:prstGeom>
          <a:noFill/>
          <a:ln/>
        </p:spPr>
        <p:txBody>
          <a:bodyPr wrap="square" lIns="25400" tIns="25400" rIns="25400" bIns="25400" rtlCol="0" anchor="t">
            <a:normAutofit/>
          </a:bodyPr>
          <a:lstStyle/>
          <a:p>
            <a:pPr algn="l" indent="0" marL="0">
              <a:lnSpc>
                <a:spcPct val="140000"/>
              </a:lnSpc>
              <a:buNone/>
            </a:pPr>
            <a:r>
              <a:rPr lang="en-US" sz="2475" b="1" dirty="0">
                <a:solidFill>
                  <a:srgbClr val="1B4965"/>
                </a:solidFill>
                <a:latin typeface="Arial" pitchFamily="34" charset="0"/>
                <a:ea typeface="Arial" pitchFamily="34" charset="-122"/>
                <a:cs typeface="Arial" pitchFamily="34" charset="-120"/>
              </a:rPr>
              <a:t>Programmation </a:t>
            </a:r>
            <a:pPr algn="l" indent="0" marL="0">
              <a:lnSpc>
                <a:spcPct val="140000"/>
              </a:lnSpc>
              <a:buNone/>
            </a:pPr>
            <a:r>
              <a:rPr lang="en-US" sz="2475" dirty="0">
                <a:solidFill>
                  <a:srgbClr val="1B2B36"/>
                </a:solidFill>
                <a:latin typeface="Arial" pitchFamily="34" charset="0"/>
                <a:ea typeface="Arial" pitchFamily="34" charset="-122"/>
                <a:cs typeface="Arial" pitchFamily="34" charset="-120"/>
              </a:rPr>
              <a:t>— comprendre un algorithme (boucles, conditions) ; modifier, tester et valider par essai-erreur.</a:t>
            </a:r>
            <a:endParaRPr lang="en-US" sz="2475"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B4965"/>
        </a:solidFill>
      </p:bgPr>
    </p:bg>
    <p:spTree>
      <p:nvGrpSpPr>
        <p:cNvPr id="1" name=""/>
        <p:cNvGrpSpPr/>
        <p:nvPr/>
      </p:nvGrpSpPr>
      <p:grpSpPr>
        <a:xfrm>
          <a:off x="0" y="0"/>
          <a:ext cx="0" cy="0"/>
          <a:chOff x="0" y="0"/>
          <a:chExt cx="0" cy="0"/>
        </a:xfrm>
      </p:grpSpPr>
      <p:sp>
        <p:nvSpPr>
          <p:cNvPr id="2" name="Text 0"/>
          <p:cNvSpPr/>
          <p:nvPr/>
        </p:nvSpPr>
        <p:spPr>
          <a:xfrm>
            <a:off x="952500" y="857250"/>
            <a:ext cx="18021300" cy="323850"/>
          </a:xfrm>
          <a:prstGeom prst="rect">
            <a:avLst/>
          </a:prstGeom>
          <a:noFill/>
          <a:ln/>
        </p:spPr>
        <p:txBody>
          <a:bodyPr wrap="square" lIns="25400" tIns="25400" rIns="25400" bIns="25400" rtlCol="0" anchor="t">
            <a:normAutofit/>
          </a:bodyPr>
          <a:lstStyle/>
          <a:p>
            <a:pPr algn="l" indent="0" marL="0">
              <a:buNone/>
            </a:pPr>
            <a:r>
              <a:rPr lang="en-US" sz="1950" b="1" spc="390" kern="0" dirty="0">
                <a:solidFill>
                  <a:srgbClr val="CAE9FF"/>
                </a:solidFill>
                <a:latin typeface="Arial" pitchFamily="34" charset="0"/>
                <a:ea typeface="Arial" pitchFamily="34" charset="-122"/>
                <a:cs typeface="Arial" pitchFamily="34" charset="-120"/>
              </a:rPr>
              <a:t>LE FIL DIRECTEUR</a:t>
            </a:r>
            <a:endParaRPr lang="en-US" sz="1950" dirty="0"/>
          </a:p>
        </p:txBody>
      </p:sp>
      <p:sp>
        <p:nvSpPr>
          <p:cNvPr id="3" name="Text 1"/>
          <p:cNvSpPr/>
          <p:nvPr/>
        </p:nvSpPr>
        <p:spPr>
          <a:xfrm>
            <a:off x="952500" y="1295400"/>
            <a:ext cx="18021300" cy="698153"/>
          </a:xfrm>
          <a:prstGeom prst="rect">
            <a:avLst/>
          </a:prstGeom>
          <a:noFill/>
          <a:ln/>
        </p:spPr>
        <p:txBody>
          <a:bodyPr wrap="square" lIns="25400" tIns="25400" rIns="25400" bIns="25400" rtlCol="0" anchor="t">
            <a:normAutofit/>
          </a:bodyPr>
          <a:lstStyle/>
          <a:p>
            <a:pPr algn="l" indent="0" marL="0">
              <a:lnSpc>
                <a:spcPct val="105000"/>
              </a:lnSpc>
              <a:buNone/>
            </a:pPr>
            <a:r>
              <a:rPr lang="en-US" sz="4950" dirty="0">
                <a:solidFill>
                  <a:srgbClr val="F7F5F0"/>
                </a:solidFill>
                <a:latin typeface="Georgia" pitchFamily="34" charset="0"/>
                <a:ea typeface="Georgia" pitchFamily="34" charset="-122"/>
                <a:cs typeface="Georgia" pitchFamily="34" charset="-120"/>
              </a:rPr>
              <a:t>Du CM1 au CM2 : une montée en exigence</a:t>
            </a:r>
            <a:endParaRPr lang="en-US" sz="4950" dirty="0"/>
          </a:p>
        </p:txBody>
      </p:sp>
      <p:sp>
        <p:nvSpPr>
          <p:cNvPr id="4" name="Shape 2"/>
          <p:cNvSpPr/>
          <p:nvPr/>
        </p:nvSpPr>
        <p:spPr>
          <a:xfrm>
            <a:off x="952500" y="2412653"/>
            <a:ext cx="8058150" cy="3375124"/>
          </a:xfrm>
          <a:prstGeom prst="roundRect">
            <a:avLst>
              <a:gd name="adj" fmla="val 6209"/>
            </a:avLst>
          </a:prstGeom>
          <a:solidFill>
            <a:srgbClr val="245A7D"/>
          </a:solidFill>
          <a:ln/>
        </p:spPr>
      </p:sp>
      <p:sp>
        <p:nvSpPr>
          <p:cNvPr id="5" name="Text 3"/>
          <p:cNvSpPr/>
          <p:nvPr/>
        </p:nvSpPr>
        <p:spPr>
          <a:xfrm>
            <a:off x="1371600" y="3489722"/>
            <a:ext cx="7941945" cy="371475"/>
          </a:xfrm>
          <a:prstGeom prst="rect">
            <a:avLst/>
          </a:prstGeom>
          <a:noFill/>
          <a:ln/>
        </p:spPr>
        <p:txBody>
          <a:bodyPr wrap="square" lIns="25400" tIns="25400" rIns="25400" bIns="25400" rtlCol="0" anchor="t">
            <a:normAutofit/>
          </a:bodyPr>
          <a:lstStyle/>
          <a:p>
            <a:pPr algn="l" indent="0" marL="0">
              <a:buNone/>
            </a:pPr>
            <a:r>
              <a:rPr lang="en-US" sz="2250" dirty="0">
                <a:solidFill>
                  <a:srgbClr val="CAE9FF"/>
                </a:solidFill>
                <a:latin typeface="Arial" pitchFamily="34" charset="0"/>
                <a:ea typeface="Arial" pitchFamily="34" charset="-122"/>
                <a:cs typeface="Arial" pitchFamily="34" charset="-120"/>
              </a:rPr>
              <a:t>Du qualitatif au </a:t>
            </a:r>
            <a:pPr algn="l" indent="0" marL="0">
              <a:buNone/>
            </a:pPr>
            <a:r>
              <a:rPr lang="en-US" sz="2250" b="1" dirty="0">
                <a:solidFill>
                  <a:srgbClr val="FFFFFF"/>
                </a:solidFill>
                <a:latin typeface="Arial" pitchFamily="34" charset="0"/>
                <a:ea typeface="Arial" pitchFamily="34" charset="-122"/>
                <a:cs typeface="Arial" pitchFamily="34" charset="-120"/>
              </a:rPr>
              <a:t>quantitatif</a:t>
            </a:r>
            <a:endParaRPr lang="en-US" sz="2250" dirty="0"/>
          </a:p>
        </p:txBody>
      </p:sp>
      <p:sp>
        <p:nvSpPr>
          <p:cNvPr id="6" name="Text 4"/>
          <p:cNvSpPr/>
          <p:nvPr/>
        </p:nvSpPr>
        <p:spPr>
          <a:xfrm>
            <a:off x="1371600" y="3937397"/>
            <a:ext cx="7436549" cy="811411"/>
          </a:xfrm>
          <a:prstGeom prst="rect">
            <a:avLst/>
          </a:prstGeom>
          <a:noFill/>
          <a:ln/>
        </p:spPr>
        <p:txBody>
          <a:bodyPr wrap="square" lIns="25400" tIns="25400" rIns="25400" bIns="25400" rtlCol="0" anchor="t">
            <a:normAutofit/>
          </a:bodyPr>
          <a:lstStyle/>
          <a:p>
            <a:pPr algn="l" indent="0" marL="0">
              <a:lnSpc>
                <a:spcPct val="140000"/>
              </a:lnSpc>
              <a:buNone/>
            </a:pPr>
            <a:r>
              <a:rPr lang="en-US" sz="2175" dirty="0">
                <a:solidFill>
                  <a:srgbClr val="D4E6F2"/>
                </a:solidFill>
                <a:latin typeface="Arial" pitchFamily="34" charset="0"/>
                <a:ea typeface="Arial" pitchFamily="34" charset="-122"/>
                <a:cs typeface="Arial" pitchFamily="34" charset="-120"/>
              </a:rPr>
              <a:t>Mesures précises, conversions d'unités, données chiffrées sur le climat.</a:t>
            </a:r>
            <a:endParaRPr lang="en-US" sz="2175" dirty="0"/>
          </a:p>
        </p:txBody>
      </p:sp>
      <p:sp>
        <p:nvSpPr>
          <p:cNvPr id="7" name="Shape 5"/>
          <p:cNvSpPr/>
          <p:nvPr/>
        </p:nvSpPr>
        <p:spPr>
          <a:xfrm>
            <a:off x="9277350" y="2412653"/>
            <a:ext cx="8058150" cy="3375124"/>
          </a:xfrm>
          <a:prstGeom prst="roundRect">
            <a:avLst>
              <a:gd name="adj" fmla="val 6209"/>
            </a:avLst>
          </a:prstGeom>
          <a:solidFill>
            <a:srgbClr val="245A7D"/>
          </a:solidFill>
          <a:ln/>
        </p:spPr>
      </p:sp>
      <p:sp>
        <p:nvSpPr>
          <p:cNvPr id="8" name="Text 6"/>
          <p:cNvSpPr/>
          <p:nvPr/>
        </p:nvSpPr>
        <p:spPr>
          <a:xfrm>
            <a:off x="9696450" y="3489722"/>
            <a:ext cx="7941945" cy="371475"/>
          </a:xfrm>
          <a:prstGeom prst="rect">
            <a:avLst/>
          </a:prstGeom>
          <a:noFill/>
          <a:ln/>
        </p:spPr>
        <p:txBody>
          <a:bodyPr wrap="square" lIns="25400" tIns="25400" rIns="25400" bIns="25400" rtlCol="0" anchor="t">
            <a:normAutofit/>
          </a:bodyPr>
          <a:lstStyle/>
          <a:p>
            <a:pPr algn="l" indent="0" marL="0">
              <a:buNone/>
            </a:pPr>
            <a:r>
              <a:rPr lang="en-US" sz="2250" dirty="0">
                <a:solidFill>
                  <a:srgbClr val="CAE9FF"/>
                </a:solidFill>
                <a:latin typeface="Arial" pitchFamily="34" charset="0"/>
                <a:ea typeface="Arial" pitchFamily="34" charset="-122"/>
                <a:cs typeface="Arial" pitchFamily="34" charset="-120"/>
              </a:rPr>
              <a:t>De l'observation à la </a:t>
            </a:r>
            <a:pPr algn="l" indent="0" marL="0">
              <a:buNone/>
            </a:pPr>
            <a:r>
              <a:rPr lang="en-US" sz="2250" b="1" dirty="0">
                <a:solidFill>
                  <a:srgbClr val="FFFFFF"/>
                </a:solidFill>
                <a:latin typeface="Arial" pitchFamily="34" charset="0"/>
                <a:ea typeface="Arial" pitchFamily="34" charset="-122"/>
                <a:cs typeface="Arial" pitchFamily="34" charset="-120"/>
              </a:rPr>
              <a:t>modélisation</a:t>
            </a:r>
            <a:endParaRPr lang="en-US" sz="2250" dirty="0"/>
          </a:p>
        </p:txBody>
      </p:sp>
      <p:sp>
        <p:nvSpPr>
          <p:cNvPr id="9" name="Text 7"/>
          <p:cNvSpPr/>
          <p:nvPr/>
        </p:nvSpPr>
        <p:spPr>
          <a:xfrm>
            <a:off x="9696450" y="3937397"/>
            <a:ext cx="7436549" cy="811411"/>
          </a:xfrm>
          <a:prstGeom prst="rect">
            <a:avLst/>
          </a:prstGeom>
          <a:noFill/>
          <a:ln/>
        </p:spPr>
        <p:txBody>
          <a:bodyPr wrap="square" lIns="25400" tIns="25400" rIns="25400" bIns="25400" rtlCol="0" anchor="t">
            <a:normAutofit/>
          </a:bodyPr>
          <a:lstStyle/>
          <a:p>
            <a:pPr algn="l" indent="0" marL="0">
              <a:lnSpc>
                <a:spcPct val="140000"/>
              </a:lnSpc>
              <a:buNone/>
            </a:pPr>
            <a:r>
              <a:rPr lang="en-US" sz="2175" dirty="0">
                <a:solidFill>
                  <a:srgbClr val="D4E6F2"/>
                </a:solidFill>
                <a:latin typeface="Arial" pitchFamily="34" charset="0"/>
                <a:ea typeface="Arial" pitchFamily="34" charset="-122"/>
                <a:cs typeface="Arial" pitchFamily="34" charset="-120"/>
              </a:rPr>
              <a:t>Système solaire à l'échelle, changements d'état, maquettes de risques.</a:t>
            </a:r>
            <a:endParaRPr lang="en-US" sz="2175" dirty="0"/>
          </a:p>
        </p:txBody>
      </p:sp>
      <p:sp>
        <p:nvSpPr>
          <p:cNvPr id="10" name="Shape 8"/>
          <p:cNvSpPr/>
          <p:nvPr/>
        </p:nvSpPr>
        <p:spPr>
          <a:xfrm>
            <a:off x="952500" y="6054477"/>
            <a:ext cx="8058150" cy="3375273"/>
          </a:xfrm>
          <a:prstGeom prst="roundRect">
            <a:avLst>
              <a:gd name="adj" fmla="val 6208"/>
            </a:avLst>
          </a:prstGeom>
          <a:solidFill>
            <a:srgbClr val="245A7D"/>
          </a:solidFill>
          <a:ln/>
        </p:spPr>
      </p:sp>
      <p:sp>
        <p:nvSpPr>
          <p:cNvPr id="11" name="Text 9"/>
          <p:cNvSpPr/>
          <p:nvPr/>
        </p:nvSpPr>
        <p:spPr>
          <a:xfrm>
            <a:off x="1371600" y="7131546"/>
            <a:ext cx="7941945" cy="371475"/>
          </a:xfrm>
          <a:prstGeom prst="rect">
            <a:avLst/>
          </a:prstGeom>
          <a:noFill/>
          <a:ln/>
        </p:spPr>
        <p:txBody>
          <a:bodyPr wrap="square" lIns="25400" tIns="25400" rIns="25400" bIns="25400" rtlCol="0" anchor="t">
            <a:normAutofit/>
          </a:bodyPr>
          <a:lstStyle/>
          <a:p>
            <a:pPr algn="l" indent="0" marL="0">
              <a:buNone/>
            </a:pPr>
            <a:r>
              <a:rPr lang="en-US" sz="2250" dirty="0">
                <a:solidFill>
                  <a:srgbClr val="CAE9FF"/>
                </a:solidFill>
                <a:latin typeface="Arial" pitchFamily="34" charset="0"/>
                <a:ea typeface="Arial" pitchFamily="34" charset="-122"/>
                <a:cs typeface="Arial" pitchFamily="34" charset="-120"/>
              </a:rPr>
              <a:t>De la manipulation au </a:t>
            </a:r>
            <a:pPr algn="l" indent="0" marL="0">
              <a:buNone/>
            </a:pPr>
            <a:r>
              <a:rPr lang="en-US" sz="2250" b="1" dirty="0">
                <a:solidFill>
                  <a:srgbClr val="FFFFFF"/>
                </a:solidFill>
                <a:latin typeface="Arial" pitchFamily="34" charset="0"/>
                <a:ea typeface="Arial" pitchFamily="34" charset="-122"/>
                <a:cs typeface="Arial" pitchFamily="34" charset="-120"/>
              </a:rPr>
              <a:t>projet complet</a:t>
            </a:r>
            <a:endParaRPr lang="en-US" sz="2250" dirty="0"/>
          </a:p>
        </p:txBody>
      </p:sp>
      <p:sp>
        <p:nvSpPr>
          <p:cNvPr id="12" name="Text 10"/>
          <p:cNvSpPr/>
          <p:nvPr/>
        </p:nvSpPr>
        <p:spPr>
          <a:xfrm>
            <a:off x="1371600" y="7579221"/>
            <a:ext cx="7436549" cy="811411"/>
          </a:xfrm>
          <a:prstGeom prst="rect">
            <a:avLst/>
          </a:prstGeom>
          <a:noFill/>
          <a:ln/>
        </p:spPr>
        <p:txBody>
          <a:bodyPr wrap="square" lIns="25400" tIns="25400" rIns="25400" bIns="25400" rtlCol="0" anchor="t">
            <a:normAutofit/>
          </a:bodyPr>
          <a:lstStyle/>
          <a:p>
            <a:pPr algn="l" indent="0" marL="0">
              <a:lnSpc>
                <a:spcPct val="140000"/>
              </a:lnSpc>
              <a:buNone/>
            </a:pPr>
            <a:r>
              <a:rPr lang="en-US" sz="2175" dirty="0">
                <a:solidFill>
                  <a:srgbClr val="D4E6F2"/>
                </a:solidFill>
                <a:latin typeface="Arial" pitchFamily="34" charset="0"/>
                <a:ea typeface="Arial" pitchFamily="34" charset="-122"/>
                <a:cs typeface="Arial" pitchFamily="34" charset="-120"/>
              </a:rPr>
              <a:t>On ne décrit plus un objet : on conçoit et on fabrique une maquette de A à Z.</a:t>
            </a:r>
            <a:endParaRPr lang="en-US" sz="2175" dirty="0"/>
          </a:p>
        </p:txBody>
      </p:sp>
      <p:sp>
        <p:nvSpPr>
          <p:cNvPr id="13" name="Shape 11"/>
          <p:cNvSpPr/>
          <p:nvPr/>
        </p:nvSpPr>
        <p:spPr>
          <a:xfrm>
            <a:off x="9277350" y="6054477"/>
            <a:ext cx="8058150" cy="3375273"/>
          </a:xfrm>
          <a:prstGeom prst="roundRect">
            <a:avLst>
              <a:gd name="adj" fmla="val 6208"/>
            </a:avLst>
          </a:prstGeom>
          <a:solidFill>
            <a:srgbClr val="245A7D"/>
          </a:solidFill>
          <a:ln/>
        </p:spPr>
      </p:sp>
      <p:sp>
        <p:nvSpPr>
          <p:cNvPr id="14" name="Text 12"/>
          <p:cNvSpPr/>
          <p:nvPr/>
        </p:nvSpPr>
        <p:spPr>
          <a:xfrm>
            <a:off x="9696450" y="7131546"/>
            <a:ext cx="7941945" cy="371475"/>
          </a:xfrm>
          <a:prstGeom prst="rect">
            <a:avLst/>
          </a:prstGeom>
          <a:noFill/>
          <a:ln/>
        </p:spPr>
        <p:txBody>
          <a:bodyPr wrap="square" lIns="25400" tIns="25400" rIns="25400" bIns="25400" rtlCol="0" anchor="t">
            <a:normAutofit/>
          </a:bodyPr>
          <a:lstStyle/>
          <a:p>
            <a:pPr algn="l" indent="0" marL="0">
              <a:buNone/>
            </a:pPr>
            <a:r>
              <a:rPr lang="en-US" sz="2250" dirty="0">
                <a:solidFill>
                  <a:srgbClr val="CAE9FF"/>
                </a:solidFill>
                <a:latin typeface="Arial" pitchFamily="34" charset="0"/>
                <a:ea typeface="Arial" pitchFamily="34" charset="-122"/>
                <a:cs typeface="Arial" pitchFamily="34" charset="-120"/>
              </a:rPr>
              <a:t>L'EDD comme </a:t>
            </a:r>
            <a:pPr algn="l" indent="0" marL="0">
              <a:buNone/>
            </a:pPr>
            <a:r>
              <a:rPr lang="en-US" sz="2250" b="1" dirty="0">
                <a:solidFill>
                  <a:srgbClr val="FFFFFF"/>
                </a:solidFill>
                <a:latin typeface="Arial" pitchFamily="34" charset="0"/>
                <a:ea typeface="Arial" pitchFamily="34" charset="-122"/>
                <a:cs typeface="Arial" pitchFamily="34" charset="-120"/>
              </a:rPr>
              <a:t>engagement</a:t>
            </a:r>
            <a:endParaRPr lang="en-US" sz="2250" dirty="0"/>
          </a:p>
        </p:txBody>
      </p:sp>
      <p:sp>
        <p:nvSpPr>
          <p:cNvPr id="15" name="Text 13"/>
          <p:cNvSpPr/>
          <p:nvPr/>
        </p:nvSpPr>
        <p:spPr>
          <a:xfrm>
            <a:off x="9696450" y="7579221"/>
            <a:ext cx="7436549" cy="811411"/>
          </a:xfrm>
          <a:prstGeom prst="rect">
            <a:avLst/>
          </a:prstGeom>
          <a:noFill/>
          <a:ln/>
        </p:spPr>
        <p:txBody>
          <a:bodyPr wrap="square" lIns="25400" tIns="25400" rIns="25400" bIns="25400" rtlCol="0" anchor="t">
            <a:normAutofit/>
          </a:bodyPr>
          <a:lstStyle/>
          <a:p>
            <a:pPr algn="l" indent="0" marL="0">
              <a:lnSpc>
                <a:spcPct val="140000"/>
              </a:lnSpc>
              <a:buNone/>
            </a:pPr>
            <a:r>
              <a:rPr lang="en-US" sz="2175" dirty="0">
                <a:solidFill>
                  <a:srgbClr val="D4E6F2"/>
                </a:solidFill>
                <a:latin typeface="Arial" pitchFamily="34" charset="0"/>
                <a:ea typeface="Arial" pitchFamily="34" charset="-122"/>
                <a:cs typeface="Arial" pitchFamily="34" charset="-120"/>
              </a:rPr>
              <a:t>De la sensibilisation à de vrais projets avec restitution publique.</a:t>
            </a:r>
            <a:endParaRPr lang="en-US" sz="2175"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7F5F0"/>
        </a:solidFill>
      </p:bgPr>
    </p:bg>
    <p:spTree>
      <p:nvGrpSpPr>
        <p:cNvPr id="1" name=""/>
        <p:cNvGrpSpPr/>
        <p:nvPr/>
      </p:nvGrpSpPr>
      <p:grpSpPr>
        <a:xfrm>
          <a:off x="0" y="0"/>
          <a:ext cx="0" cy="0"/>
          <a:chOff x="0" y="0"/>
          <a:chExt cx="0" cy="0"/>
        </a:xfrm>
      </p:grpSpPr>
      <p:sp>
        <p:nvSpPr>
          <p:cNvPr id="2" name="Text 0"/>
          <p:cNvSpPr/>
          <p:nvPr/>
        </p:nvSpPr>
        <p:spPr>
          <a:xfrm>
            <a:off x="952500" y="952500"/>
            <a:ext cx="18021300" cy="323850"/>
          </a:xfrm>
          <a:prstGeom prst="rect">
            <a:avLst/>
          </a:prstGeom>
          <a:noFill/>
          <a:ln/>
        </p:spPr>
        <p:txBody>
          <a:bodyPr wrap="square" lIns="25400" tIns="25400" rIns="25400" bIns="25400" rtlCol="0" anchor="t">
            <a:normAutofit/>
          </a:bodyPr>
          <a:lstStyle/>
          <a:p>
            <a:pPr algn="l" indent="0" marL="0">
              <a:buNone/>
            </a:pPr>
            <a:r>
              <a:rPr lang="en-US" sz="1950" b="1" spc="390" kern="0" dirty="0">
                <a:solidFill>
                  <a:srgbClr val="5FA8D3"/>
                </a:solidFill>
                <a:latin typeface="Arial" pitchFamily="34" charset="0"/>
                <a:ea typeface="Arial" pitchFamily="34" charset="-122"/>
                <a:cs typeface="Arial" pitchFamily="34" charset="-120"/>
              </a:rPr>
              <a:t>EN RÉSUMÉ</a:t>
            </a:r>
            <a:endParaRPr lang="en-US" sz="1950" dirty="0"/>
          </a:p>
        </p:txBody>
      </p:sp>
      <p:sp>
        <p:nvSpPr>
          <p:cNvPr id="3" name="Text 1"/>
          <p:cNvSpPr/>
          <p:nvPr/>
        </p:nvSpPr>
        <p:spPr>
          <a:xfrm>
            <a:off x="952500" y="1428750"/>
            <a:ext cx="13735050" cy="2259806"/>
          </a:xfrm>
          <a:prstGeom prst="rect">
            <a:avLst/>
          </a:prstGeom>
          <a:noFill/>
          <a:ln/>
        </p:spPr>
        <p:txBody>
          <a:bodyPr wrap="square" lIns="25400" tIns="25400" rIns="25400" bIns="25400" rtlCol="0" anchor="t">
            <a:normAutofit/>
          </a:bodyPr>
          <a:lstStyle/>
          <a:p>
            <a:pPr algn="l" indent="0" marL="0">
              <a:lnSpc>
                <a:spcPct val="108000"/>
              </a:lnSpc>
              <a:buNone/>
            </a:pPr>
            <a:r>
              <a:rPr lang="en-US" sz="5400" dirty="0">
                <a:solidFill>
                  <a:srgbClr val="1B2B36"/>
                </a:solidFill>
                <a:latin typeface="Georgia" pitchFamily="34" charset="0"/>
                <a:ea typeface="Georgia" pitchFamily="34" charset="-122"/>
                <a:cs typeface="Georgia" pitchFamily="34" charset="-120"/>
              </a:rPr>
              <a:t>Quatre domaines approfondis, une vraie démarche de projet — une année qui prépare à la 6e.</a:t>
            </a:r>
            <a:endParaRPr lang="en-US" sz="5400" dirty="0"/>
          </a:p>
        </p:txBody>
      </p:sp>
      <p:sp>
        <p:nvSpPr>
          <p:cNvPr id="4" name="Shape 2"/>
          <p:cNvSpPr/>
          <p:nvPr/>
        </p:nvSpPr>
        <p:spPr>
          <a:xfrm>
            <a:off x="952500" y="8162925"/>
            <a:ext cx="16383000" cy="19050"/>
          </a:xfrm>
          <a:prstGeom prst="rect">
            <a:avLst/>
          </a:prstGeom>
          <a:solidFill>
            <a:srgbClr val="D8D3C8"/>
          </a:solidFill>
          <a:ln/>
        </p:spPr>
      </p:sp>
      <p:sp>
        <p:nvSpPr>
          <p:cNvPr id="5" name="Text 3"/>
          <p:cNvSpPr/>
          <p:nvPr/>
        </p:nvSpPr>
        <p:spPr>
          <a:xfrm>
            <a:off x="952500" y="8562975"/>
            <a:ext cx="7930813" cy="423863"/>
          </a:xfrm>
          <a:prstGeom prst="rect">
            <a:avLst/>
          </a:prstGeom>
          <a:noFill/>
          <a:ln/>
        </p:spPr>
        <p:txBody>
          <a:bodyPr wrap="square" lIns="25400" tIns="25400" rIns="25400" bIns="25400" rtlCol="0" anchor="t">
            <a:normAutofit/>
          </a:bodyPr>
          <a:lstStyle/>
          <a:p>
            <a:pPr algn="l" indent="0" marL="0">
              <a:lnSpc>
                <a:spcPct val="150000"/>
              </a:lnSpc>
              <a:buNone/>
            </a:pPr>
            <a:r>
              <a:rPr lang="en-US" sz="2025" dirty="0">
                <a:solidFill>
                  <a:srgbClr val="4A5A66"/>
                </a:solidFill>
                <a:latin typeface="Arial" pitchFamily="34" charset="0"/>
                <a:ea typeface="Arial" pitchFamily="34" charset="-122"/>
                <a:cs typeface="Arial" pitchFamily="34" charset="-120"/>
              </a:rPr>
              <a:t>Source : programme officiel de sciences et technologie du cycle 3</a:t>
            </a:r>
            <a:endParaRPr lang="en-US" sz="2025" dirty="0"/>
          </a:p>
        </p:txBody>
      </p:sp>
      <p:sp>
        <p:nvSpPr>
          <p:cNvPr id="6" name="Text 4"/>
          <p:cNvSpPr/>
          <p:nvPr/>
        </p:nvSpPr>
        <p:spPr>
          <a:xfrm>
            <a:off x="952500" y="8948738"/>
            <a:ext cx="7930813" cy="423863"/>
          </a:xfrm>
          <a:prstGeom prst="rect">
            <a:avLst/>
          </a:prstGeom>
          <a:noFill/>
          <a:ln/>
        </p:spPr>
        <p:txBody>
          <a:bodyPr wrap="square" lIns="25400" tIns="25400" rIns="25400" bIns="25400" rtlCol="0" anchor="t">
            <a:normAutofit/>
          </a:bodyPr>
          <a:lstStyle/>
          <a:p>
            <a:pPr algn="l" indent="0" marL="0">
              <a:lnSpc>
                <a:spcPct val="150000"/>
              </a:lnSpc>
              <a:buNone/>
            </a:pPr>
            <a:r>
              <a:rPr lang="en-US" sz="2025" dirty="0">
                <a:solidFill>
                  <a:srgbClr val="4A5A66"/>
                </a:solidFill>
                <a:latin typeface="Arial" pitchFamily="34" charset="0"/>
                <a:ea typeface="Arial" pitchFamily="34" charset="-122"/>
                <a:cs typeface="Arial" pitchFamily="34" charset="-120"/>
              </a:rPr>
              <a:t>B.O. n°24 du 11 juin 2026 · Éduscol — education.gouv.fr</a:t>
            </a:r>
            <a:endParaRPr lang="en-US" sz="2025" dirty="0"/>
          </a:p>
        </p:txBody>
      </p:sp>
      <p:sp>
        <p:nvSpPr>
          <p:cNvPr id="7" name="Text 5"/>
          <p:cNvSpPr/>
          <p:nvPr/>
        </p:nvSpPr>
        <p:spPr>
          <a:xfrm>
            <a:off x="14088294" y="8667750"/>
            <a:ext cx="3247206" cy="419100"/>
          </a:xfrm>
          <a:prstGeom prst="rect">
            <a:avLst/>
          </a:prstGeom>
          <a:noFill/>
          <a:ln/>
        </p:spPr>
        <p:txBody>
          <a:bodyPr wrap="square" lIns="25400" tIns="25400" rIns="25400" bIns="25400" rtlCol="0" anchor="t">
            <a:normAutofit/>
          </a:bodyPr>
          <a:lstStyle/>
          <a:p>
            <a:pPr algn="r" indent="0" marL="0">
              <a:buNone/>
            </a:pPr>
            <a:r>
              <a:rPr lang="en-US" sz="3000" dirty="0">
                <a:solidFill>
                  <a:srgbClr val="1B4965"/>
                </a:solidFill>
                <a:latin typeface="Georgia" pitchFamily="34" charset="0"/>
                <a:ea typeface="Georgia" pitchFamily="34" charset="-122"/>
                <a:cs typeface="Georgia" pitchFamily="34" charset="-120"/>
              </a:rPr>
              <a:t>SOS Cartables</a:t>
            </a:r>
            <a:endParaRPr lang="en-US" sz="3000" dirty="0"/>
          </a:p>
        </p:txBody>
      </p:sp>
      <p:sp>
        <p:nvSpPr>
          <p:cNvPr id="8" name="Text 6"/>
          <p:cNvSpPr/>
          <p:nvPr/>
        </p:nvSpPr>
        <p:spPr>
          <a:xfrm>
            <a:off x="14088294" y="9048750"/>
            <a:ext cx="3247206" cy="323850"/>
          </a:xfrm>
          <a:prstGeom prst="rect">
            <a:avLst/>
          </a:prstGeom>
          <a:noFill/>
          <a:ln/>
        </p:spPr>
        <p:txBody>
          <a:bodyPr wrap="square" lIns="25400" tIns="25400" rIns="25400" bIns="25400" rtlCol="0" anchor="t">
            <a:normAutofit/>
          </a:bodyPr>
          <a:lstStyle/>
          <a:p>
            <a:pPr algn="r" indent="0" marL="0">
              <a:buNone/>
            </a:pPr>
            <a:r>
              <a:rPr lang="en-US" sz="1950" dirty="0">
                <a:solidFill>
                  <a:srgbClr val="5FA8D3"/>
                </a:solidFill>
                <a:latin typeface="Arial" pitchFamily="34" charset="0"/>
                <a:ea typeface="Arial" pitchFamily="34" charset="-122"/>
                <a:cs typeface="Arial" pitchFamily="34" charset="-120"/>
              </a:rPr>
              <a:t>Le coin du maître · Sciences</a:t>
            </a:r>
            <a:endParaRPr lang="en-US" sz="19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8</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Slide 1</vt:lpstr>
      <vt:lpstr>Slide 2</vt:lpstr>
      <vt:lpstr>Slide 3</vt:lpstr>
      <vt:lpstr>Slide 4</vt:lpstr>
      <vt:lpstr>Slide 5</vt:lpstr>
      <vt:lpstr>Slide 6</vt:lpstr>
      <vt:lpstr>Slide 7</vt:lpstr>
      <vt:lpstr>Slide 8</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2026-07-05T16:37:07Z</dcterms:created>
  <dcterms:modified xsi:type="dcterms:W3CDTF">2026-07-05T16:37:07Z</dcterms:modified>
</cp:coreProperties>
</file>