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9" r:id="rId13"/>
    <p:sldId id="280" r:id="rId14"/>
    <p:sldId id="267" r:id="rId15"/>
    <p:sldId id="268" r:id="rId16"/>
    <p:sldId id="282" r:id="rId17"/>
    <p:sldId id="270" r:id="rId18"/>
    <p:sldId id="269" r:id="rId19"/>
    <p:sldId id="271" r:id="rId20"/>
    <p:sldId id="272" r:id="rId21"/>
    <p:sldId id="274" r:id="rId22"/>
    <p:sldId id="273" r:id="rId23"/>
    <p:sldId id="275" r:id="rId24"/>
    <p:sldId id="276" r:id="rId25"/>
    <p:sldId id="277" r:id="rId26"/>
    <p:sldId id="278" r:id="rId2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83FF"/>
    <a:srgbClr val="FFD579"/>
    <a:srgbClr val="00FDFF"/>
    <a:srgbClr val="76D6FF"/>
    <a:srgbClr val="FF2600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30"/>
  </p:normalViewPr>
  <p:slideViewPr>
    <p:cSldViewPr snapToGrid="0" snapToObjects="1">
      <p:cViewPr varScale="1">
        <p:scale>
          <a:sx n="118" d="100"/>
          <a:sy n="118" d="100"/>
        </p:scale>
        <p:origin x="90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49818F-D38A-FF4A-B0C4-91764A9009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B555882-334F-774C-898C-896E4F64E5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47D355-99C5-A744-A305-CAB831591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EB7B-ECD0-5340-BBC3-4ACF699BE697}" type="datetimeFigureOut">
              <a:rPr lang="fr-FR" smtClean="0"/>
              <a:t>22/04/2020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4C5FBA-5282-B84D-B7A4-D19ED27F6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FFC98A-8BA4-4445-A7AB-F1C854D9F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0160-6CD4-EE47-A07E-4C0F7B7E09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2856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2F5075-1C77-764E-9D01-902B20181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75EF4B-1165-2E40-A2E6-AF32D6C894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2732E3-6080-6648-BCF6-092F91463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EB7B-ECD0-5340-BBC3-4ACF699BE697}" type="datetimeFigureOut">
              <a:rPr lang="fr-FR" smtClean="0"/>
              <a:t>22/04/2020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4F0C7-080A-B145-B215-7A80D5F80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365CC5-8D6F-7E45-88C2-B6EDDB3FE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0160-6CD4-EE47-A07E-4C0F7B7E09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173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4D3EC3-7C17-0348-BE3F-2B933738F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FB64DDF-90AB-6E41-8B44-434FEDD89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33AB1B-A872-CF4A-A123-4BBDC9BCE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EB7B-ECD0-5340-BBC3-4ACF699BE697}" type="datetimeFigureOut">
              <a:rPr lang="fr-FR" smtClean="0"/>
              <a:t>22/04/2020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B6FAEA-A043-4C47-B8A2-5AFD6CB81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80BEA4-3566-F240-87F5-62251365C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0160-6CD4-EE47-A07E-4C0F7B7E09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471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59DD3D-898A-F14A-A9B5-AA9F0BCFA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290EEC-91CE-744C-A6F2-58FCECA2F9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56D633-E693-314E-9B02-33FFD8C36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7F0A523-0CAF-964B-923C-176774271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EB7B-ECD0-5340-BBC3-4ACF699BE697}" type="datetimeFigureOut">
              <a:rPr lang="fr-FR" smtClean="0"/>
              <a:t>22/04/2020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F7E493-5557-0C4A-B450-A5FE30772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8ED5B34-8602-EA4A-9A21-6D20E9B36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0160-6CD4-EE47-A07E-4C0F7B7E09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3100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0CC2B-A64D-124E-9D8B-5F2F6216F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21C0D6A-C077-9E40-A267-69782E334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2C89B33-46D9-3D47-A6AF-E9F0945948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EB80EA1-7F36-BC4E-AEC5-5023EB3C93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0A43B39-D79F-D545-899B-D3805081F2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552E4A5-1C67-E741-9928-F8FF6BAD7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EB7B-ECD0-5340-BBC3-4ACF699BE697}" type="datetimeFigureOut">
              <a:rPr lang="fr-FR" smtClean="0"/>
              <a:t>22/04/2020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F7BD294-2FE7-F04C-B1A9-9AEE787B4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3C34F2A-7352-3640-AAC3-90095A572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0160-6CD4-EE47-A07E-4C0F7B7E09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6750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1E566F-FD82-9F4F-8447-736AB14D8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A2AB363-F2F1-7049-B714-16027373C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EB7B-ECD0-5340-BBC3-4ACF699BE697}" type="datetimeFigureOut">
              <a:rPr lang="fr-FR" smtClean="0"/>
              <a:t>22/04/2020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1B2A883-1CE9-2843-BE18-130BBEFAE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7BB7813-16A9-9D47-A6AF-5D10795EB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0160-6CD4-EE47-A07E-4C0F7B7E09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9613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391A5E6-7A9E-EC48-91FE-7BF83DACC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EB7B-ECD0-5340-BBC3-4ACF699BE697}" type="datetimeFigureOut">
              <a:rPr lang="fr-FR" smtClean="0"/>
              <a:t>22/04/2020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9818B0A-825D-C240-A751-B9BECACFC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F36EE38-BD65-9941-A550-E10AF26F3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0160-6CD4-EE47-A07E-4C0F7B7E09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709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A57603-96EB-9E47-AA0A-5DB34D1ED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6F5030-2489-C541-9403-7B2D78158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6168D9-193E-0749-A4AF-FE684226FD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B3F4741-1F83-8D4B-BA5A-B0FC43276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EB7B-ECD0-5340-BBC3-4ACF699BE697}" type="datetimeFigureOut">
              <a:rPr lang="fr-FR" smtClean="0"/>
              <a:t>22/04/2020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214A210-56A5-C54D-867A-F6E5C9891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3F1D431-5E7D-A440-AD17-931E25DB9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0160-6CD4-EE47-A07E-4C0F7B7E09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1673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CD8270-A6A0-AC4D-8EB3-6C4506827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9EC8185-A8D8-3940-A3B7-93BDAB2DFD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AE2959B-D0E4-E040-B214-F820B2FC01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6CF93F3-C082-EF48-8690-688F8BFA7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EB7B-ECD0-5340-BBC3-4ACF699BE697}" type="datetimeFigureOut">
              <a:rPr lang="fr-FR" smtClean="0"/>
              <a:t>22/04/2020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73C76D8-8819-2A43-9FA4-323A73C0A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2D089DD-64E3-AA4B-99AE-9B1077D6A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0160-6CD4-EE47-A07E-4C0F7B7E09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067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7979CC-AB82-B945-A9B9-239FC780E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ADE74D2-8F47-4F44-8D97-95BD439550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3166A8-2FFB-E448-ABCC-CEF1F6B3F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EB7B-ECD0-5340-BBC3-4ACF699BE697}" type="datetimeFigureOut">
              <a:rPr lang="fr-FR" smtClean="0"/>
              <a:t>22/04/2020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1BA90E-E153-D64C-A59C-DFC24ECE2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B2AD50-6FA1-9C44-B7B7-4DAE5549C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0160-6CD4-EE47-A07E-4C0F7B7E09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143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D3CF09D-7A73-A94B-8F60-D01F795052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60FF94E-7DDA-FB42-B72E-8C51D53BBA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90259D-5490-7543-A7AD-5A3AAB9B4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EB7B-ECD0-5340-BBC3-4ACF699BE697}" type="datetimeFigureOut">
              <a:rPr lang="fr-FR" smtClean="0"/>
              <a:t>22/04/2020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0104D5-5DB0-2E44-B62B-59704F570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B9F030-EEE7-AC4E-9931-C4E235F90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0160-6CD4-EE47-A07E-4C0F7B7E09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2069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B045C92-40FA-0040-9903-75DD5B5EB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E43E584-3745-7045-A35B-2B23DFAE4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78C2A6B-95E4-FE40-929A-EAAFF07B85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0EB7B-ECD0-5340-BBC3-4ACF699BE697}" type="datetimeFigureOut">
              <a:rPr lang="fr-FR" smtClean="0"/>
              <a:t>22/04/2020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069EE0-C650-1B44-9037-6A8F58DF9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EED74B-FAE6-5A43-BE29-BD739A59BE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40160-6CD4-EE47-A07E-4C0F7B7E09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8810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B681CA-80B8-7443-97FA-19831EF20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Classification des animaux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5D696DA-39C4-DB44-B71B-346389A544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Construire une classification par emboîtement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1145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EBEE14-2BC6-FC4C-BBB0-E1DA1497D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5855"/>
          </a:xfrm>
        </p:spPr>
        <p:txBody>
          <a:bodyPr/>
          <a:lstStyle/>
          <a:p>
            <a:pPr algn="ctr"/>
            <a:r>
              <a:rPr lang="fr-FR" dirty="0"/>
              <a:t>Etape 1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A7420F-C948-B34F-9A65-731AF53D3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4544"/>
            <a:ext cx="10515600" cy="4882419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Remarquer que l’ensemble des animaux ont une bouche et des yeux.</a:t>
            </a:r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C43B874-2865-D24D-884E-2960EFD4D8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757905"/>
              </p:ext>
            </p:extLst>
          </p:nvPr>
        </p:nvGraphicFramePr>
        <p:xfrm>
          <a:off x="939115" y="2224216"/>
          <a:ext cx="9638716" cy="30831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8953">
                  <a:extLst>
                    <a:ext uri="{9D8B030D-6E8A-4147-A177-3AD203B41FA5}">
                      <a16:colId xmlns:a16="http://schemas.microsoft.com/office/drawing/2014/main" val="1647690653"/>
                    </a:ext>
                  </a:extLst>
                </a:gridCol>
                <a:gridCol w="684954">
                  <a:extLst>
                    <a:ext uri="{9D8B030D-6E8A-4147-A177-3AD203B41FA5}">
                      <a16:colId xmlns:a16="http://schemas.microsoft.com/office/drawing/2014/main" val="4138769893"/>
                    </a:ext>
                  </a:extLst>
                </a:gridCol>
                <a:gridCol w="711501">
                  <a:extLst>
                    <a:ext uri="{9D8B030D-6E8A-4147-A177-3AD203B41FA5}">
                      <a16:colId xmlns:a16="http://schemas.microsoft.com/office/drawing/2014/main" val="2118738647"/>
                    </a:ext>
                  </a:extLst>
                </a:gridCol>
                <a:gridCol w="798902">
                  <a:extLst>
                    <a:ext uri="{9D8B030D-6E8A-4147-A177-3AD203B41FA5}">
                      <a16:colId xmlns:a16="http://schemas.microsoft.com/office/drawing/2014/main" val="3490762882"/>
                    </a:ext>
                  </a:extLst>
                </a:gridCol>
                <a:gridCol w="798902">
                  <a:extLst>
                    <a:ext uri="{9D8B030D-6E8A-4147-A177-3AD203B41FA5}">
                      <a16:colId xmlns:a16="http://schemas.microsoft.com/office/drawing/2014/main" val="1865522326"/>
                    </a:ext>
                  </a:extLst>
                </a:gridCol>
                <a:gridCol w="796853">
                  <a:extLst>
                    <a:ext uri="{9D8B030D-6E8A-4147-A177-3AD203B41FA5}">
                      <a16:colId xmlns:a16="http://schemas.microsoft.com/office/drawing/2014/main" val="3538832167"/>
                    </a:ext>
                  </a:extLst>
                </a:gridCol>
                <a:gridCol w="817338">
                  <a:extLst>
                    <a:ext uri="{9D8B030D-6E8A-4147-A177-3AD203B41FA5}">
                      <a16:colId xmlns:a16="http://schemas.microsoft.com/office/drawing/2014/main" val="2734835521"/>
                    </a:ext>
                  </a:extLst>
                </a:gridCol>
                <a:gridCol w="792756">
                  <a:extLst>
                    <a:ext uri="{9D8B030D-6E8A-4147-A177-3AD203B41FA5}">
                      <a16:colId xmlns:a16="http://schemas.microsoft.com/office/drawing/2014/main" val="3261505782"/>
                    </a:ext>
                  </a:extLst>
                </a:gridCol>
                <a:gridCol w="757250">
                  <a:extLst>
                    <a:ext uri="{9D8B030D-6E8A-4147-A177-3AD203B41FA5}">
                      <a16:colId xmlns:a16="http://schemas.microsoft.com/office/drawing/2014/main" val="680497913"/>
                    </a:ext>
                  </a:extLst>
                </a:gridCol>
                <a:gridCol w="802315">
                  <a:extLst>
                    <a:ext uri="{9D8B030D-6E8A-4147-A177-3AD203B41FA5}">
                      <a16:colId xmlns:a16="http://schemas.microsoft.com/office/drawing/2014/main" val="1656285103"/>
                    </a:ext>
                  </a:extLst>
                </a:gridCol>
                <a:gridCol w="739496">
                  <a:extLst>
                    <a:ext uri="{9D8B030D-6E8A-4147-A177-3AD203B41FA5}">
                      <a16:colId xmlns:a16="http://schemas.microsoft.com/office/drawing/2014/main" val="659914597"/>
                    </a:ext>
                  </a:extLst>
                </a:gridCol>
                <a:gridCol w="739496">
                  <a:extLst>
                    <a:ext uri="{9D8B030D-6E8A-4147-A177-3AD203B41FA5}">
                      <a16:colId xmlns:a16="http://schemas.microsoft.com/office/drawing/2014/main" val="1001757550"/>
                    </a:ext>
                  </a:extLst>
                </a:gridCol>
              </a:tblGrid>
              <a:tr h="6166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Bouche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Yeux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Squelette interne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Squelette externe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4 membres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Nageoires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Carapace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Plumes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Mamelles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6 pattes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4 ailes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8 pattes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9768564"/>
                  </a:ext>
                </a:extLst>
              </a:tr>
              <a:tr h="30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Truite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8971616"/>
                  </a:ext>
                </a:extLst>
              </a:tr>
              <a:tr h="30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Coccinelle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19731256"/>
                  </a:ext>
                </a:extLst>
              </a:tr>
              <a:tr h="30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Argiope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3865001"/>
                  </a:ext>
                </a:extLst>
              </a:tr>
              <a:tr h="30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Thon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3304150"/>
                  </a:ext>
                </a:extLst>
              </a:tr>
              <a:tr h="30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Écureuil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0962963"/>
                  </a:ext>
                </a:extLst>
              </a:tr>
              <a:tr h="30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Tortue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9497483"/>
                  </a:ext>
                </a:extLst>
              </a:tr>
              <a:tr h="30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Manchot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665468"/>
                  </a:ext>
                </a:extLst>
              </a:tr>
              <a:tr h="30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Bergeronnette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59232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5595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7715A7-FE5C-D648-819C-364894951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8887"/>
            <a:ext cx="10515600" cy="5633413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FAED67-436F-5648-9399-B9786E567111}"/>
              </a:ext>
            </a:extLst>
          </p:cNvPr>
          <p:cNvSpPr/>
          <p:nvPr/>
        </p:nvSpPr>
        <p:spPr>
          <a:xfrm>
            <a:off x="1458930" y="883578"/>
            <a:ext cx="9452225" cy="475693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AC6C62-98EB-EB4C-B76F-35D46C7001A7}"/>
              </a:ext>
            </a:extLst>
          </p:cNvPr>
          <p:cNvSpPr txBox="1"/>
          <p:nvPr/>
        </p:nvSpPr>
        <p:spPr>
          <a:xfrm>
            <a:off x="4046305" y="1032822"/>
            <a:ext cx="4099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ANIMAUX : Bouche + Yeux</a:t>
            </a:r>
          </a:p>
        </p:txBody>
      </p:sp>
    </p:spTree>
    <p:extLst>
      <p:ext uri="{BB962C8B-B14F-4D97-AF65-F5344CB8AC3E}">
        <p14:creationId xmlns:p14="http://schemas.microsoft.com/office/powerpoint/2010/main" val="912392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157C4C-57C8-824D-BFE6-A3A27DC51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565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Etape 2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9DAA17-DA2F-3A4B-AA87-7CB3ADB6C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0980"/>
            <a:ext cx="10515600" cy="5015983"/>
          </a:xfrm>
        </p:spPr>
        <p:txBody>
          <a:bodyPr/>
          <a:lstStyle/>
          <a:p>
            <a:r>
              <a:rPr lang="fr-FR" dirty="0"/>
              <a:t>Remarquer que certains </a:t>
            </a:r>
            <a:r>
              <a:rPr lang="fr-FR" dirty="0">
                <a:highlight>
                  <a:srgbClr val="FFD579"/>
                </a:highlight>
              </a:rPr>
              <a:t>animaux</a:t>
            </a:r>
            <a:r>
              <a:rPr lang="fr-FR" dirty="0"/>
              <a:t> ont un </a:t>
            </a:r>
            <a:r>
              <a:rPr lang="fr-FR" dirty="0">
                <a:highlight>
                  <a:srgbClr val="FFFF00"/>
                </a:highlight>
              </a:rPr>
              <a:t>squelette interne </a:t>
            </a:r>
            <a:r>
              <a:rPr lang="fr-FR" dirty="0"/>
              <a:t>et d’autres un </a:t>
            </a:r>
            <a:r>
              <a:rPr lang="fr-FR" dirty="0">
                <a:highlight>
                  <a:srgbClr val="00FF00"/>
                </a:highlight>
              </a:rPr>
              <a:t>squelette externe</a:t>
            </a:r>
            <a:r>
              <a:rPr lang="fr-FR" dirty="0"/>
              <a:t>.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8CA3315-1B94-6243-9C89-7B1BAC114F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066105"/>
              </p:ext>
            </p:extLst>
          </p:nvPr>
        </p:nvGraphicFramePr>
        <p:xfrm>
          <a:off x="1050324" y="2273642"/>
          <a:ext cx="9527506" cy="30150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1891">
                  <a:extLst>
                    <a:ext uri="{9D8B030D-6E8A-4147-A177-3AD203B41FA5}">
                      <a16:colId xmlns:a16="http://schemas.microsoft.com/office/drawing/2014/main" val="506669952"/>
                    </a:ext>
                  </a:extLst>
                </a:gridCol>
                <a:gridCol w="640279">
                  <a:extLst>
                    <a:ext uri="{9D8B030D-6E8A-4147-A177-3AD203B41FA5}">
                      <a16:colId xmlns:a16="http://schemas.microsoft.com/office/drawing/2014/main" val="2332022086"/>
                    </a:ext>
                  </a:extLst>
                </a:gridCol>
                <a:gridCol w="703291">
                  <a:extLst>
                    <a:ext uri="{9D8B030D-6E8A-4147-A177-3AD203B41FA5}">
                      <a16:colId xmlns:a16="http://schemas.microsoft.com/office/drawing/2014/main" val="4132913681"/>
                    </a:ext>
                  </a:extLst>
                </a:gridCol>
                <a:gridCol w="789684">
                  <a:extLst>
                    <a:ext uri="{9D8B030D-6E8A-4147-A177-3AD203B41FA5}">
                      <a16:colId xmlns:a16="http://schemas.microsoft.com/office/drawing/2014/main" val="4274839722"/>
                    </a:ext>
                  </a:extLst>
                </a:gridCol>
                <a:gridCol w="789684">
                  <a:extLst>
                    <a:ext uri="{9D8B030D-6E8A-4147-A177-3AD203B41FA5}">
                      <a16:colId xmlns:a16="http://schemas.microsoft.com/office/drawing/2014/main" val="351986278"/>
                    </a:ext>
                  </a:extLst>
                </a:gridCol>
                <a:gridCol w="787659">
                  <a:extLst>
                    <a:ext uri="{9D8B030D-6E8A-4147-A177-3AD203B41FA5}">
                      <a16:colId xmlns:a16="http://schemas.microsoft.com/office/drawing/2014/main" val="491176526"/>
                    </a:ext>
                  </a:extLst>
                </a:gridCol>
                <a:gridCol w="807908">
                  <a:extLst>
                    <a:ext uri="{9D8B030D-6E8A-4147-A177-3AD203B41FA5}">
                      <a16:colId xmlns:a16="http://schemas.microsoft.com/office/drawing/2014/main" val="1646450520"/>
                    </a:ext>
                  </a:extLst>
                </a:gridCol>
                <a:gridCol w="783610">
                  <a:extLst>
                    <a:ext uri="{9D8B030D-6E8A-4147-A177-3AD203B41FA5}">
                      <a16:colId xmlns:a16="http://schemas.microsoft.com/office/drawing/2014/main" val="4251995084"/>
                    </a:ext>
                  </a:extLst>
                </a:gridCol>
                <a:gridCol w="748513">
                  <a:extLst>
                    <a:ext uri="{9D8B030D-6E8A-4147-A177-3AD203B41FA5}">
                      <a16:colId xmlns:a16="http://schemas.microsoft.com/office/drawing/2014/main" val="2017894037"/>
                    </a:ext>
                  </a:extLst>
                </a:gridCol>
                <a:gridCol w="793059">
                  <a:extLst>
                    <a:ext uri="{9D8B030D-6E8A-4147-A177-3AD203B41FA5}">
                      <a16:colId xmlns:a16="http://schemas.microsoft.com/office/drawing/2014/main" val="1161074631"/>
                    </a:ext>
                  </a:extLst>
                </a:gridCol>
                <a:gridCol w="730964">
                  <a:extLst>
                    <a:ext uri="{9D8B030D-6E8A-4147-A177-3AD203B41FA5}">
                      <a16:colId xmlns:a16="http://schemas.microsoft.com/office/drawing/2014/main" val="1839093371"/>
                    </a:ext>
                  </a:extLst>
                </a:gridCol>
                <a:gridCol w="730964">
                  <a:extLst>
                    <a:ext uri="{9D8B030D-6E8A-4147-A177-3AD203B41FA5}">
                      <a16:colId xmlns:a16="http://schemas.microsoft.com/office/drawing/2014/main" val="3192236448"/>
                    </a:ext>
                  </a:extLst>
                </a:gridCol>
              </a:tblGrid>
              <a:tr h="6030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Bouche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chemeClr val="tx1"/>
                          </a:solidFill>
                          <a:effectLst/>
                        </a:rPr>
                        <a:t>Yeux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Squelette interne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Squelette externe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4 membres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Nageoires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Carapace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Plumes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Mamelles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6 pattes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4 ailes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8 pattes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95613664"/>
                  </a:ext>
                </a:extLst>
              </a:tr>
              <a:tr h="301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Truite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6629574"/>
                  </a:ext>
                </a:extLst>
              </a:tr>
              <a:tr h="301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Coccinelle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12034688"/>
                  </a:ext>
                </a:extLst>
              </a:tr>
              <a:tr h="301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Argiope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1742106"/>
                  </a:ext>
                </a:extLst>
              </a:tr>
              <a:tr h="301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Thon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7455762"/>
                  </a:ext>
                </a:extLst>
              </a:tr>
              <a:tr h="301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Écureuil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458321"/>
                  </a:ext>
                </a:extLst>
              </a:tr>
              <a:tr h="301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Tortue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4588759"/>
                  </a:ext>
                </a:extLst>
              </a:tr>
              <a:tr h="301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Manchot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15560614"/>
                  </a:ext>
                </a:extLst>
              </a:tr>
              <a:tr h="301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Bergeronnette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33243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7236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7715A7-FE5C-D648-819C-364894951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8887"/>
            <a:ext cx="10515600" cy="5633413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/>
              <a:t>Vertébrés et arthropodes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FAED67-436F-5648-9399-B9786E567111}"/>
              </a:ext>
            </a:extLst>
          </p:cNvPr>
          <p:cNvSpPr/>
          <p:nvPr/>
        </p:nvSpPr>
        <p:spPr>
          <a:xfrm>
            <a:off x="1458930" y="883578"/>
            <a:ext cx="9452225" cy="475693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AC6C62-98EB-EB4C-B76F-35D46C7001A7}"/>
              </a:ext>
            </a:extLst>
          </p:cNvPr>
          <p:cNvSpPr txBox="1"/>
          <p:nvPr/>
        </p:nvSpPr>
        <p:spPr>
          <a:xfrm>
            <a:off x="4046305" y="1032822"/>
            <a:ext cx="4099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ANIMAUX : Bouche + Yeux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B1FDF36-E4CD-5242-9123-957500E99171}"/>
              </a:ext>
            </a:extLst>
          </p:cNvPr>
          <p:cNvSpPr/>
          <p:nvPr/>
        </p:nvSpPr>
        <p:spPr>
          <a:xfrm>
            <a:off x="1816443" y="1692876"/>
            <a:ext cx="4114800" cy="366995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E67F5A-089D-E742-8472-204F0481A52F}"/>
              </a:ext>
            </a:extLst>
          </p:cNvPr>
          <p:cNvSpPr/>
          <p:nvPr/>
        </p:nvSpPr>
        <p:spPr>
          <a:xfrm>
            <a:off x="6227805" y="1692876"/>
            <a:ext cx="4263081" cy="36699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A4EBF3B-2177-CB4B-BB9E-692ED51CC056}"/>
              </a:ext>
            </a:extLst>
          </p:cNvPr>
          <p:cNvSpPr txBox="1"/>
          <p:nvPr/>
        </p:nvSpPr>
        <p:spPr>
          <a:xfrm>
            <a:off x="1952368" y="2001795"/>
            <a:ext cx="3832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Squelette interne : animaux vertébrés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826739C-67A1-F441-A76F-E3A521385DE2}"/>
              </a:ext>
            </a:extLst>
          </p:cNvPr>
          <p:cNvSpPr txBox="1"/>
          <p:nvPr/>
        </p:nvSpPr>
        <p:spPr>
          <a:xfrm>
            <a:off x="6288755" y="2001795"/>
            <a:ext cx="4086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Squelette externe : animaux invertébrés</a:t>
            </a:r>
          </a:p>
          <a:p>
            <a:pPr algn="ctr"/>
            <a:r>
              <a:rPr lang="fr-FR" dirty="0"/>
              <a:t>Arthropodes</a:t>
            </a:r>
          </a:p>
        </p:txBody>
      </p:sp>
    </p:spTree>
    <p:extLst>
      <p:ext uri="{BB962C8B-B14F-4D97-AF65-F5344CB8AC3E}">
        <p14:creationId xmlns:p14="http://schemas.microsoft.com/office/powerpoint/2010/main" val="2903873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157C4C-57C8-824D-BFE6-A3A27DC51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565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Etape 3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9DAA17-DA2F-3A4B-AA87-7CB3ADB6C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0980"/>
            <a:ext cx="10515600" cy="5015983"/>
          </a:xfrm>
        </p:spPr>
        <p:txBody>
          <a:bodyPr/>
          <a:lstStyle/>
          <a:p>
            <a:r>
              <a:rPr lang="fr-FR" dirty="0"/>
              <a:t>Chez les animaux </a:t>
            </a:r>
            <a:r>
              <a:rPr lang="fr-FR" dirty="0">
                <a:highlight>
                  <a:srgbClr val="FFFF00"/>
                </a:highlight>
              </a:rPr>
              <a:t>vertébrés avec un squelette interne</a:t>
            </a:r>
            <a:r>
              <a:rPr lang="fr-FR" dirty="0"/>
              <a:t>, on remarque que certains animaux ont des </a:t>
            </a:r>
            <a:r>
              <a:rPr lang="fr-FR" dirty="0">
                <a:highlight>
                  <a:srgbClr val="FF00FF"/>
                </a:highlight>
              </a:rPr>
              <a:t>nageoires</a:t>
            </a:r>
            <a:r>
              <a:rPr lang="fr-FR" dirty="0"/>
              <a:t> et d’autres </a:t>
            </a:r>
            <a:r>
              <a:rPr lang="fr-FR" dirty="0">
                <a:highlight>
                  <a:srgbClr val="00FFFF"/>
                </a:highlight>
              </a:rPr>
              <a:t>4 membres</a:t>
            </a:r>
            <a:r>
              <a:rPr lang="fr-FR" dirty="0"/>
              <a:t>.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8F02B53-8256-F240-AE4D-A8D52BA09D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705997"/>
              </p:ext>
            </p:extLst>
          </p:nvPr>
        </p:nvGraphicFramePr>
        <p:xfrm>
          <a:off x="1614169" y="2373330"/>
          <a:ext cx="9445127" cy="32737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2695">
                  <a:extLst>
                    <a:ext uri="{9D8B030D-6E8A-4147-A177-3AD203B41FA5}">
                      <a16:colId xmlns:a16="http://schemas.microsoft.com/office/drawing/2014/main" val="1530017154"/>
                    </a:ext>
                  </a:extLst>
                </a:gridCol>
                <a:gridCol w="643374">
                  <a:extLst>
                    <a:ext uri="{9D8B030D-6E8A-4147-A177-3AD203B41FA5}">
                      <a16:colId xmlns:a16="http://schemas.microsoft.com/office/drawing/2014/main" val="2020788667"/>
                    </a:ext>
                  </a:extLst>
                </a:gridCol>
                <a:gridCol w="697210">
                  <a:extLst>
                    <a:ext uri="{9D8B030D-6E8A-4147-A177-3AD203B41FA5}">
                      <a16:colId xmlns:a16="http://schemas.microsoft.com/office/drawing/2014/main" val="1162741079"/>
                    </a:ext>
                  </a:extLst>
                </a:gridCol>
                <a:gridCol w="782856">
                  <a:extLst>
                    <a:ext uri="{9D8B030D-6E8A-4147-A177-3AD203B41FA5}">
                      <a16:colId xmlns:a16="http://schemas.microsoft.com/office/drawing/2014/main" val="1193813713"/>
                    </a:ext>
                  </a:extLst>
                </a:gridCol>
                <a:gridCol w="782856">
                  <a:extLst>
                    <a:ext uri="{9D8B030D-6E8A-4147-A177-3AD203B41FA5}">
                      <a16:colId xmlns:a16="http://schemas.microsoft.com/office/drawing/2014/main" val="1061433034"/>
                    </a:ext>
                  </a:extLst>
                </a:gridCol>
                <a:gridCol w="780849">
                  <a:extLst>
                    <a:ext uri="{9D8B030D-6E8A-4147-A177-3AD203B41FA5}">
                      <a16:colId xmlns:a16="http://schemas.microsoft.com/office/drawing/2014/main" val="1338080738"/>
                    </a:ext>
                  </a:extLst>
                </a:gridCol>
                <a:gridCol w="800922">
                  <a:extLst>
                    <a:ext uri="{9D8B030D-6E8A-4147-A177-3AD203B41FA5}">
                      <a16:colId xmlns:a16="http://schemas.microsoft.com/office/drawing/2014/main" val="3119039113"/>
                    </a:ext>
                  </a:extLst>
                </a:gridCol>
                <a:gridCol w="776834">
                  <a:extLst>
                    <a:ext uri="{9D8B030D-6E8A-4147-A177-3AD203B41FA5}">
                      <a16:colId xmlns:a16="http://schemas.microsoft.com/office/drawing/2014/main" val="3877041367"/>
                    </a:ext>
                  </a:extLst>
                </a:gridCol>
                <a:gridCol w="742041">
                  <a:extLst>
                    <a:ext uri="{9D8B030D-6E8A-4147-A177-3AD203B41FA5}">
                      <a16:colId xmlns:a16="http://schemas.microsoft.com/office/drawing/2014/main" val="3786057495"/>
                    </a:ext>
                  </a:extLst>
                </a:gridCol>
                <a:gridCol w="786202">
                  <a:extLst>
                    <a:ext uri="{9D8B030D-6E8A-4147-A177-3AD203B41FA5}">
                      <a16:colId xmlns:a16="http://schemas.microsoft.com/office/drawing/2014/main" val="4181742985"/>
                    </a:ext>
                  </a:extLst>
                </a:gridCol>
                <a:gridCol w="724644">
                  <a:extLst>
                    <a:ext uri="{9D8B030D-6E8A-4147-A177-3AD203B41FA5}">
                      <a16:colId xmlns:a16="http://schemas.microsoft.com/office/drawing/2014/main" val="1276211331"/>
                    </a:ext>
                  </a:extLst>
                </a:gridCol>
                <a:gridCol w="724644">
                  <a:extLst>
                    <a:ext uri="{9D8B030D-6E8A-4147-A177-3AD203B41FA5}">
                      <a16:colId xmlns:a16="http://schemas.microsoft.com/office/drawing/2014/main" val="4169253639"/>
                    </a:ext>
                  </a:extLst>
                </a:gridCol>
              </a:tblGrid>
              <a:tr h="5057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Bouche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Yeux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Squelette interne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Squelette externe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4 membres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Nageoires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Carapace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Plumes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Mamelles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6 pattes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4 ailes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8 pattes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5481622"/>
                  </a:ext>
                </a:extLst>
              </a:tr>
              <a:tr h="3459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Truite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1521316"/>
                  </a:ext>
                </a:extLst>
              </a:tr>
              <a:tr h="3459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Coccinelle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0589671"/>
                  </a:ext>
                </a:extLst>
              </a:tr>
              <a:tr h="3459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Argiope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5814951"/>
                  </a:ext>
                </a:extLst>
              </a:tr>
              <a:tr h="3459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Thon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9742000"/>
                  </a:ext>
                </a:extLst>
              </a:tr>
              <a:tr h="3459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Écureuil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2879509"/>
                  </a:ext>
                </a:extLst>
              </a:tr>
              <a:tr h="3459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Tortue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9959103"/>
                  </a:ext>
                </a:extLst>
              </a:tr>
              <a:tr h="3459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Manchot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46887981"/>
                  </a:ext>
                </a:extLst>
              </a:tr>
              <a:tr h="3459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Bergeronnette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0301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9107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7715A7-FE5C-D648-819C-364894951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8887"/>
            <a:ext cx="10515600" cy="5633413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/>
              <a:t>Classification des vertébrés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FAED67-436F-5648-9399-B9786E567111}"/>
              </a:ext>
            </a:extLst>
          </p:cNvPr>
          <p:cNvSpPr/>
          <p:nvPr/>
        </p:nvSpPr>
        <p:spPr>
          <a:xfrm>
            <a:off x="1458930" y="883578"/>
            <a:ext cx="9452225" cy="475693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AC6C62-98EB-EB4C-B76F-35D46C7001A7}"/>
              </a:ext>
            </a:extLst>
          </p:cNvPr>
          <p:cNvSpPr txBox="1"/>
          <p:nvPr/>
        </p:nvSpPr>
        <p:spPr>
          <a:xfrm>
            <a:off x="4046305" y="1032822"/>
            <a:ext cx="4099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ANIMAUX : Bouche + Yeux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B1FDF36-E4CD-5242-9123-957500E99171}"/>
              </a:ext>
            </a:extLst>
          </p:cNvPr>
          <p:cNvSpPr/>
          <p:nvPr/>
        </p:nvSpPr>
        <p:spPr>
          <a:xfrm>
            <a:off x="1816444" y="1692876"/>
            <a:ext cx="4114800" cy="366995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E67F5A-089D-E742-8472-204F0481A52F}"/>
              </a:ext>
            </a:extLst>
          </p:cNvPr>
          <p:cNvSpPr/>
          <p:nvPr/>
        </p:nvSpPr>
        <p:spPr>
          <a:xfrm>
            <a:off x="6227805" y="1692876"/>
            <a:ext cx="4263081" cy="36699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A4EBF3B-2177-CB4B-BB9E-692ED51CC056}"/>
              </a:ext>
            </a:extLst>
          </p:cNvPr>
          <p:cNvSpPr txBox="1"/>
          <p:nvPr/>
        </p:nvSpPr>
        <p:spPr>
          <a:xfrm>
            <a:off x="1952368" y="2001795"/>
            <a:ext cx="3832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Squelette interne : animaux vertébrés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826739C-67A1-F441-A76F-E3A521385DE2}"/>
              </a:ext>
            </a:extLst>
          </p:cNvPr>
          <p:cNvSpPr txBox="1"/>
          <p:nvPr/>
        </p:nvSpPr>
        <p:spPr>
          <a:xfrm>
            <a:off x="6288755" y="2001795"/>
            <a:ext cx="4086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Squelette externe : animaux invertébrés</a:t>
            </a:r>
          </a:p>
          <a:p>
            <a:pPr algn="ctr"/>
            <a:r>
              <a:rPr lang="fr-FR" dirty="0"/>
              <a:t>Arthropodes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B208F7-E704-544D-8C49-D862812C6E5A}"/>
              </a:ext>
            </a:extLst>
          </p:cNvPr>
          <p:cNvSpPr/>
          <p:nvPr/>
        </p:nvSpPr>
        <p:spPr>
          <a:xfrm>
            <a:off x="2051222" y="2483708"/>
            <a:ext cx="1698521" cy="2656703"/>
          </a:xfrm>
          <a:prstGeom prst="rect">
            <a:avLst/>
          </a:prstGeom>
          <a:solidFill>
            <a:srgbClr val="00FD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59F474-5B62-514E-AE11-1B282C710C2E}"/>
              </a:ext>
            </a:extLst>
          </p:cNvPr>
          <p:cNvSpPr/>
          <p:nvPr/>
        </p:nvSpPr>
        <p:spPr>
          <a:xfrm>
            <a:off x="3945253" y="2483708"/>
            <a:ext cx="1862283" cy="2656703"/>
          </a:xfrm>
          <a:prstGeom prst="rect">
            <a:avLst/>
          </a:prstGeom>
          <a:solidFill>
            <a:srgbClr val="FF4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0A3E24F-2DEF-144C-A76A-9F02BE038B44}"/>
              </a:ext>
            </a:extLst>
          </p:cNvPr>
          <p:cNvSpPr txBox="1"/>
          <p:nvPr/>
        </p:nvSpPr>
        <p:spPr>
          <a:xfrm>
            <a:off x="4201297" y="3027405"/>
            <a:ext cx="1482811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/>
              <a:t>POISSONS</a:t>
            </a:r>
          </a:p>
          <a:p>
            <a:pPr algn="ctr"/>
            <a:r>
              <a:rPr lang="fr-FR" sz="2000" i="1" dirty="0"/>
              <a:t>OSSEUX</a:t>
            </a:r>
          </a:p>
          <a:p>
            <a:pPr algn="ctr"/>
            <a:endParaRPr lang="fr-FR" sz="2000" i="1" dirty="0"/>
          </a:p>
          <a:p>
            <a:pPr algn="ctr"/>
            <a:r>
              <a:rPr lang="fr-FR" dirty="0"/>
              <a:t>Nageoires</a:t>
            </a:r>
          </a:p>
          <a:p>
            <a:pPr algn="ctr"/>
            <a:endParaRPr lang="fr-FR" sz="1500" dirty="0"/>
          </a:p>
          <a:p>
            <a:pPr algn="ctr"/>
            <a:r>
              <a:rPr lang="fr-FR" sz="1500" dirty="0"/>
              <a:t>Thons</a:t>
            </a:r>
          </a:p>
          <a:p>
            <a:pPr algn="ctr"/>
            <a:r>
              <a:rPr lang="fr-FR" sz="1500" dirty="0"/>
              <a:t>Truites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55F6A13-D24F-C242-A52B-E88713051BDA}"/>
              </a:ext>
            </a:extLst>
          </p:cNvPr>
          <p:cNvSpPr txBox="1"/>
          <p:nvPr/>
        </p:nvSpPr>
        <p:spPr>
          <a:xfrm>
            <a:off x="2125223" y="3488893"/>
            <a:ext cx="1399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/>
              <a:t>TETRAPODE</a:t>
            </a:r>
          </a:p>
          <a:p>
            <a:r>
              <a:rPr lang="fr-FR" i="1" dirty="0"/>
              <a:t> 4 membres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4639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157C4C-57C8-824D-BFE6-A3A27DC51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565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Etape 4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9DAA17-DA2F-3A4B-AA87-7CB3ADB6C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0980"/>
            <a:ext cx="10515600" cy="5015983"/>
          </a:xfrm>
        </p:spPr>
        <p:txBody>
          <a:bodyPr/>
          <a:lstStyle/>
          <a:p>
            <a:r>
              <a:rPr lang="fr-FR" dirty="0"/>
              <a:t>Chez les </a:t>
            </a:r>
            <a:r>
              <a:rPr lang="fr-FR" dirty="0">
                <a:highlight>
                  <a:srgbClr val="00FFFF"/>
                </a:highlight>
              </a:rPr>
              <a:t>Tétrapodes</a:t>
            </a:r>
            <a:r>
              <a:rPr lang="fr-FR" dirty="0"/>
              <a:t>, on remarque que certains animaux ont des </a:t>
            </a:r>
            <a:r>
              <a:rPr lang="fr-FR" dirty="0">
                <a:highlight>
                  <a:srgbClr val="D883FF"/>
                </a:highlight>
              </a:rPr>
              <a:t>mamelles</a:t>
            </a:r>
            <a:r>
              <a:rPr lang="fr-FR" dirty="0"/>
              <a:t>, des </a:t>
            </a:r>
            <a:r>
              <a:rPr lang="fr-FR" dirty="0">
                <a:highlight>
                  <a:srgbClr val="00FF00"/>
                </a:highlight>
              </a:rPr>
              <a:t>plumes</a:t>
            </a:r>
            <a:r>
              <a:rPr lang="fr-FR" dirty="0"/>
              <a:t> ou une </a:t>
            </a:r>
            <a:r>
              <a:rPr lang="fr-FR" dirty="0">
                <a:highlight>
                  <a:srgbClr val="FF0000"/>
                </a:highlight>
              </a:rPr>
              <a:t>carapace</a:t>
            </a:r>
            <a:r>
              <a:rPr lang="fr-FR" dirty="0"/>
              <a:t>.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B784EC8-0983-3945-8C8A-5D491B39C9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575406"/>
              </p:ext>
            </p:extLst>
          </p:nvPr>
        </p:nvGraphicFramePr>
        <p:xfrm>
          <a:off x="951470" y="2490436"/>
          <a:ext cx="10219039" cy="33565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5328">
                  <a:extLst>
                    <a:ext uri="{9D8B030D-6E8A-4147-A177-3AD203B41FA5}">
                      <a16:colId xmlns:a16="http://schemas.microsoft.com/office/drawing/2014/main" val="1342078317"/>
                    </a:ext>
                  </a:extLst>
                </a:gridCol>
                <a:gridCol w="682004">
                  <a:extLst>
                    <a:ext uri="{9D8B030D-6E8A-4147-A177-3AD203B41FA5}">
                      <a16:colId xmlns:a16="http://schemas.microsoft.com/office/drawing/2014/main" val="810170166"/>
                    </a:ext>
                  </a:extLst>
                </a:gridCol>
                <a:gridCol w="754338">
                  <a:extLst>
                    <a:ext uri="{9D8B030D-6E8A-4147-A177-3AD203B41FA5}">
                      <a16:colId xmlns:a16="http://schemas.microsoft.com/office/drawing/2014/main" val="1217948605"/>
                    </a:ext>
                  </a:extLst>
                </a:gridCol>
                <a:gridCol w="847002">
                  <a:extLst>
                    <a:ext uri="{9D8B030D-6E8A-4147-A177-3AD203B41FA5}">
                      <a16:colId xmlns:a16="http://schemas.microsoft.com/office/drawing/2014/main" val="1163095793"/>
                    </a:ext>
                  </a:extLst>
                </a:gridCol>
                <a:gridCol w="847002">
                  <a:extLst>
                    <a:ext uri="{9D8B030D-6E8A-4147-A177-3AD203B41FA5}">
                      <a16:colId xmlns:a16="http://schemas.microsoft.com/office/drawing/2014/main" val="3995406354"/>
                    </a:ext>
                  </a:extLst>
                </a:gridCol>
                <a:gridCol w="844830">
                  <a:extLst>
                    <a:ext uri="{9D8B030D-6E8A-4147-A177-3AD203B41FA5}">
                      <a16:colId xmlns:a16="http://schemas.microsoft.com/office/drawing/2014/main" val="117270843"/>
                    </a:ext>
                  </a:extLst>
                </a:gridCol>
                <a:gridCol w="866548">
                  <a:extLst>
                    <a:ext uri="{9D8B030D-6E8A-4147-A177-3AD203B41FA5}">
                      <a16:colId xmlns:a16="http://schemas.microsoft.com/office/drawing/2014/main" val="3142798643"/>
                    </a:ext>
                  </a:extLst>
                </a:gridCol>
                <a:gridCol w="840486">
                  <a:extLst>
                    <a:ext uri="{9D8B030D-6E8A-4147-A177-3AD203B41FA5}">
                      <a16:colId xmlns:a16="http://schemas.microsoft.com/office/drawing/2014/main" val="779285618"/>
                    </a:ext>
                  </a:extLst>
                </a:gridCol>
                <a:gridCol w="802842">
                  <a:extLst>
                    <a:ext uri="{9D8B030D-6E8A-4147-A177-3AD203B41FA5}">
                      <a16:colId xmlns:a16="http://schemas.microsoft.com/office/drawing/2014/main" val="3886277417"/>
                    </a:ext>
                  </a:extLst>
                </a:gridCol>
                <a:gridCol w="850621">
                  <a:extLst>
                    <a:ext uri="{9D8B030D-6E8A-4147-A177-3AD203B41FA5}">
                      <a16:colId xmlns:a16="http://schemas.microsoft.com/office/drawing/2014/main" val="1724707859"/>
                    </a:ext>
                  </a:extLst>
                </a:gridCol>
                <a:gridCol w="784019">
                  <a:extLst>
                    <a:ext uri="{9D8B030D-6E8A-4147-A177-3AD203B41FA5}">
                      <a16:colId xmlns:a16="http://schemas.microsoft.com/office/drawing/2014/main" val="2042635695"/>
                    </a:ext>
                  </a:extLst>
                </a:gridCol>
                <a:gridCol w="784019">
                  <a:extLst>
                    <a:ext uri="{9D8B030D-6E8A-4147-A177-3AD203B41FA5}">
                      <a16:colId xmlns:a16="http://schemas.microsoft.com/office/drawing/2014/main" val="773430614"/>
                    </a:ext>
                  </a:extLst>
                </a:gridCol>
              </a:tblGrid>
              <a:tr h="5189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Bouche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Yeux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Squelette interne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Squelette externe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4 membres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Nageoires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Carapace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2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Plumes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Mamelles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88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6 pattes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4 ailes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8 pattes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9619113"/>
                  </a:ext>
                </a:extLst>
              </a:tr>
              <a:tr h="3546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Truite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2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88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1630551"/>
                  </a:ext>
                </a:extLst>
              </a:tr>
              <a:tr h="3546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Coccinelle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2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88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1696369"/>
                  </a:ext>
                </a:extLst>
              </a:tr>
              <a:tr h="3546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Argiope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2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88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5503671"/>
                  </a:ext>
                </a:extLst>
              </a:tr>
              <a:tr h="3546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Thon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2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88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45215438"/>
                  </a:ext>
                </a:extLst>
              </a:tr>
              <a:tr h="3546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Écureuil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2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88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32087572"/>
                  </a:ext>
                </a:extLst>
              </a:tr>
              <a:tr h="3546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Tortue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2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88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4531946"/>
                  </a:ext>
                </a:extLst>
              </a:tr>
              <a:tr h="3546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Manchot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2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88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4785578"/>
                  </a:ext>
                </a:extLst>
              </a:tr>
              <a:tr h="3546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Bergeronnette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2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88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35477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2810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7715A7-FE5C-D648-819C-364894951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8887"/>
            <a:ext cx="10515600" cy="5633413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/>
              <a:t>Classification des Tétrapodes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FAED67-436F-5648-9399-B9786E567111}"/>
              </a:ext>
            </a:extLst>
          </p:cNvPr>
          <p:cNvSpPr/>
          <p:nvPr/>
        </p:nvSpPr>
        <p:spPr>
          <a:xfrm>
            <a:off x="1458930" y="883578"/>
            <a:ext cx="9452225" cy="519872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AC6C62-98EB-EB4C-B76F-35D46C7001A7}"/>
              </a:ext>
            </a:extLst>
          </p:cNvPr>
          <p:cNvSpPr txBox="1"/>
          <p:nvPr/>
        </p:nvSpPr>
        <p:spPr>
          <a:xfrm>
            <a:off x="4046305" y="1032822"/>
            <a:ext cx="4099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ANIMAUX : Bouche + Yeux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B1FDF36-E4CD-5242-9123-957500E99171}"/>
              </a:ext>
            </a:extLst>
          </p:cNvPr>
          <p:cNvSpPr/>
          <p:nvPr/>
        </p:nvSpPr>
        <p:spPr>
          <a:xfrm>
            <a:off x="1816444" y="1692876"/>
            <a:ext cx="4114800" cy="428154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E67F5A-089D-E742-8472-204F0481A52F}"/>
              </a:ext>
            </a:extLst>
          </p:cNvPr>
          <p:cNvSpPr/>
          <p:nvPr/>
        </p:nvSpPr>
        <p:spPr>
          <a:xfrm>
            <a:off x="6227805" y="1692876"/>
            <a:ext cx="4263081" cy="428154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A4EBF3B-2177-CB4B-BB9E-692ED51CC056}"/>
              </a:ext>
            </a:extLst>
          </p:cNvPr>
          <p:cNvSpPr txBox="1"/>
          <p:nvPr/>
        </p:nvSpPr>
        <p:spPr>
          <a:xfrm>
            <a:off x="1952368" y="2001795"/>
            <a:ext cx="3832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Squelette interne : animaux vertébrés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826739C-67A1-F441-A76F-E3A521385DE2}"/>
              </a:ext>
            </a:extLst>
          </p:cNvPr>
          <p:cNvSpPr txBox="1"/>
          <p:nvPr/>
        </p:nvSpPr>
        <p:spPr>
          <a:xfrm>
            <a:off x="6288755" y="2001795"/>
            <a:ext cx="4086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Squelette externe : animaux invertébrés</a:t>
            </a:r>
          </a:p>
          <a:p>
            <a:pPr algn="ctr"/>
            <a:r>
              <a:rPr lang="fr-FR" dirty="0"/>
              <a:t>Arthropodes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B208F7-E704-544D-8C49-D862812C6E5A}"/>
              </a:ext>
            </a:extLst>
          </p:cNvPr>
          <p:cNvSpPr/>
          <p:nvPr/>
        </p:nvSpPr>
        <p:spPr>
          <a:xfrm>
            <a:off x="1952369" y="2483706"/>
            <a:ext cx="1871376" cy="3341470"/>
          </a:xfrm>
          <a:prstGeom prst="rect">
            <a:avLst/>
          </a:prstGeom>
          <a:solidFill>
            <a:srgbClr val="00FD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59F474-5B62-514E-AE11-1B282C710C2E}"/>
              </a:ext>
            </a:extLst>
          </p:cNvPr>
          <p:cNvSpPr/>
          <p:nvPr/>
        </p:nvSpPr>
        <p:spPr>
          <a:xfrm>
            <a:off x="3945253" y="2483708"/>
            <a:ext cx="1862283" cy="3341470"/>
          </a:xfrm>
          <a:prstGeom prst="rect">
            <a:avLst/>
          </a:prstGeom>
          <a:solidFill>
            <a:srgbClr val="FF4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0A3E24F-2DEF-144C-A76A-9F02BE038B44}"/>
              </a:ext>
            </a:extLst>
          </p:cNvPr>
          <p:cNvSpPr txBox="1"/>
          <p:nvPr/>
        </p:nvSpPr>
        <p:spPr>
          <a:xfrm>
            <a:off x="4201297" y="3027405"/>
            <a:ext cx="1482811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/>
              <a:t>POISSONS</a:t>
            </a:r>
          </a:p>
          <a:p>
            <a:pPr algn="ctr"/>
            <a:r>
              <a:rPr lang="fr-FR" sz="2000" i="1" dirty="0"/>
              <a:t>OSSEUX</a:t>
            </a:r>
          </a:p>
          <a:p>
            <a:pPr algn="ctr"/>
            <a:endParaRPr lang="fr-FR" sz="2000" i="1" dirty="0"/>
          </a:p>
          <a:p>
            <a:pPr algn="ctr"/>
            <a:r>
              <a:rPr lang="fr-FR" dirty="0"/>
              <a:t>Nageoires</a:t>
            </a:r>
          </a:p>
          <a:p>
            <a:pPr algn="ctr"/>
            <a:endParaRPr lang="fr-FR" sz="1500" dirty="0"/>
          </a:p>
          <a:p>
            <a:pPr algn="ctr"/>
            <a:r>
              <a:rPr lang="fr-FR" sz="1500" dirty="0"/>
              <a:t>Thons</a:t>
            </a:r>
          </a:p>
          <a:p>
            <a:pPr algn="ctr"/>
            <a:r>
              <a:rPr lang="fr-FR" sz="1500" dirty="0"/>
              <a:t>Truites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55F6A13-D24F-C242-A52B-E88713051BDA}"/>
              </a:ext>
            </a:extLst>
          </p:cNvPr>
          <p:cNvSpPr txBox="1"/>
          <p:nvPr/>
        </p:nvSpPr>
        <p:spPr>
          <a:xfrm>
            <a:off x="2235127" y="2534094"/>
            <a:ext cx="1399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/>
              <a:t>TETRAPODE</a:t>
            </a:r>
          </a:p>
          <a:p>
            <a:r>
              <a:rPr lang="fr-FR" i="1" dirty="0"/>
              <a:t> 4 membres</a:t>
            </a:r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CCE0121-74D0-3C47-AC53-25E7FC2DDBEC}"/>
              </a:ext>
            </a:extLst>
          </p:cNvPr>
          <p:cNvSpPr/>
          <p:nvPr/>
        </p:nvSpPr>
        <p:spPr>
          <a:xfrm>
            <a:off x="2063578" y="3262045"/>
            <a:ext cx="1695074" cy="72767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81CFDFE-8F46-634A-8E39-CAD5E791156F}"/>
              </a:ext>
            </a:extLst>
          </p:cNvPr>
          <p:cNvSpPr txBox="1"/>
          <p:nvPr/>
        </p:nvSpPr>
        <p:spPr>
          <a:xfrm>
            <a:off x="2235127" y="3329663"/>
            <a:ext cx="139976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/>
              <a:t>TORTUES</a:t>
            </a:r>
          </a:p>
          <a:p>
            <a:pPr algn="ctr"/>
            <a:r>
              <a:rPr lang="fr-FR" i="1" dirty="0"/>
              <a:t>Carapace</a:t>
            </a:r>
            <a:endParaRPr lang="fr-F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A2EAEE-023A-1641-8BFA-9DCAFC0A0B07}"/>
              </a:ext>
            </a:extLst>
          </p:cNvPr>
          <p:cNvSpPr/>
          <p:nvPr/>
        </p:nvSpPr>
        <p:spPr>
          <a:xfrm>
            <a:off x="2070659" y="4069782"/>
            <a:ext cx="1695074" cy="72767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C07B724-6430-E447-ABA8-5260ECA58F2C}"/>
              </a:ext>
            </a:extLst>
          </p:cNvPr>
          <p:cNvSpPr txBox="1"/>
          <p:nvPr/>
        </p:nvSpPr>
        <p:spPr>
          <a:xfrm>
            <a:off x="2242208" y="4137400"/>
            <a:ext cx="139976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/>
              <a:t>OISEAUX</a:t>
            </a:r>
          </a:p>
          <a:p>
            <a:pPr algn="ctr"/>
            <a:r>
              <a:rPr lang="fr-FR" i="1" dirty="0"/>
              <a:t>Plumes</a:t>
            </a:r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D70C4B-49C7-B045-AB5F-41A55739267D}"/>
              </a:ext>
            </a:extLst>
          </p:cNvPr>
          <p:cNvSpPr/>
          <p:nvPr/>
        </p:nvSpPr>
        <p:spPr>
          <a:xfrm>
            <a:off x="2078699" y="4909389"/>
            <a:ext cx="1695074" cy="727678"/>
          </a:xfrm>
          <a:prstGeom prst="rect">
            <a:avLst/>
          </a:prstGeom>
          <a:solidFill>
            <a:srgbClr val="D88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2D95697-117A-E84E-B6D9-170090D2AF98}"/>
              </a:ext>
            </a:extLst>
          </p:cNvPr>
          <p:cNvSpPr txBox="1"/>
          <p:nvPr/>
        </p:nvSpPr>
        <p:spPr>
          <a:xfrm>
            <a:off x="2063578" y="4977007"/>
            <a:ext cx="175796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/>
              <a:t>MAMMIFERE</a:t>
            </a:r>
          </a:p>
          <a:p>
            <a:pPr algn="ctr"/>
            <a:r>
              <a:rPr lang="fr-FR" i="1" dirty="0"/>
              <a:t>mamelles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9057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157C4C-57C8-824D-BFE6-A3A27DC51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565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Etape 5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9DAA17-DA2F-3A4B-AA87-7CB3ADB6C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0980"/>
            <a:ext cx="10515600" cy="5015983"/>
          </a:xfrm>
        </p:spPr>
        <p:txBody>
          <a:bodyPr/>
          <a:lstStyle/>
          <a:p>
            <a:r>
              <a:rPr lang="fr-FR" dirty="0"/>
              <a:t>Chez les </a:t>
            </a:r>
            <a:r>
              <a:rPr lang="fr-FR" dirty="0">
                <a:highlight>
                  <a:srgbClr val="00FF00"/>
                </a:highlight>
              </a:rPr>
              <a:t>Arthropodes (qui ont un squelette externe)</a:t>
            </a:r>
            <a:r>
              <a:rPr lang="fr-FR" dirty="0"/>
              <a:t>, on remarque que certains animaux ont </a:t>
            </a:r>
            <a:r>
              <a:rPr lang="fr-FR" dirty="0">
                <a:highlight>
                  <a:srgbClr val="FFD579"/>
                </a:highlight>
              </a:rPr>
              <a:t>6 pattes </a:t>
            </a:r>
            <a:r>
              <a:rPr lang="fr-FR" dirty="0"/>
              <a:t>et d’autres </a:t>
            </a:r>
            <a:r>
              <a:rPr lang="fr-FR" dirty="0">
                <a:highlight>
                  <a:srgbClr val="00FDFF"/>
                </a:highlight>
              </a:rPr>
              <a:t>8 pattes</a:t>
            </a:r>
            <a:r>
              <a:rPr lang="fr-FR" dirty="0"/>
              <a:t>.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58743DD-6245-9545-8064-B2D2E2BB6B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8457244"/>
              </p:ext>
            </p:extLst>
          </p:nvPr>
        </p:nvGraphicFramePr>
        <p:xfrm>
          <a:off x="1235676" y="2525609"/>
          <a:ext cx="10118125" cy="34110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4442">
                  <a:extLst>
                    <a:ext uri="{9D8B030D-6E8A-4147-A177-3AD203B41FA5}">
                      <a16:colId xmlns:a16="http://schemas.microsoft.com/office/drawing/2014/main" val="3779331286"/>
                    </a:ext>
                  </a:extLst>
                </a:gridCol>
                <a:gridCol w="703166">
                  <a:extLst>
                    <a:ext uri="{9D8B030D-6E8A-4147-A177-3AD203B41FA5}">
                      <a16:colId xmlns:a16="http://schemas.microsoft.com/office/drawing/2014/main" val="4145593620"/>
                    </a:ext>
                  </a:extLst>
                </a:gridCol>
                <a:gridCol w="746889">
                  <a:extLst>
                    <a:ext uri="{9D8B030D-6E8A-4147-A177-3AD203B41FA5}">
                      <a16:colId xmlns:a16="http://schemas.microsoft.com/office/drawing/2014/main" val="599790812"/>
                    </a:ext>
                  </a:extLst>
                </a:gridCol>
                <a:gridCol w="838637">
                  <a:extLst>
                    <a:ext uri="{9D8B030D-6E8A-4147-A177-3AD203B41FA5}">
                      <a16:colId xmlns:a16="http://schemas.microsoft.com/office/drawing/2014/main" val="3712230907"/>
                    </a:ext>
                  </a:extLst>
                </a:gridCol>
                <a:gridCol w="838637">
                  <a:extLst>
                    <a:ext uri="{9D8B030D-6E8A-4147-A177-3AD203B41FA5}">
                      <a16:colId xmlns:a16="http://schemas.microsoft.com/office/drawing/2014/main" val="3725928844"/>
                    </a:ext>
                  </a:extLst>
                </a:gridCol>
                <a:gridCol w="836487">
                  <a:extLst>
                    <a:ext uri="{9D8B030D-6E8A-4147-A177-3AD203B41FA5}">
                      <a16:colId xmlns:a16="http://schemas.microsoft.com/office/drawing/2014/main" val="1464405575"/>
                    </a:ext>
                  </a:extLst>
                </a:gridCol>
                <a:gridCol w="857990">
                  <a:extLst>
                    <a:ext uri="{9D8B030D-6E8A-4147-A177-3AD203B41FA5}">
                      <a16:colId xmlns:a16="http://schemas.microsoft.com/office/drawing/2014/main" val="710488852"/>
                    </a:ext>
                  </a:extLst>
                </a:gridCol>
                <a:gridCol w="832186">
                  <a:extLst>
                    <a:ext uri="{9D8B030D-6E8A-4147-A177-3AD203B41FA5}">
                      <a16:colId xmlns:a16="http://schemas.microsoft.com/office/drawing/2014/main" val="1460880217"/>
                    </a:ext>
                  </a:extLst>
                </a:gridCol>
                <a:gridCol w="794914">
                  <a:extLst>
                    <a:ext uri="{9D8B030D-6E8A-4147-A177-3AD203B41FA5}">
                      <a16:colId xmlns:a16="http://schemas.microsoft.com/office/drawing/2014/main" val="1728208049"/>
                    </a:ext>
                  </a:extLst>
                </a:gridCol>
                <a:gridCol w="842221">
                  <a:extLst>
                    <a:ext uri="{9D8B030D-6E8A-4147-A177-3AD203B41FA5}">
                      <a16:colId xmlns:a16="http://schemas.microsoft.com/office/drawing/2014/main" val="1044513206"/>
                    </a:ext>
                  </a:extLst>
                </a:gridCol>
                <a:gridCol w="776278">
                  <a:extLst>
                    <a:ext uri="{9D8B030D-6E8A-4147-A177-3AD203B41FA5}">
                      <a16:colId xmlns:a16="http://schemas.microsoft.com/office/drawing/2014/main" val="2806067289"/>
                    </a:ext>
                  </a:extLst>
                </a:gridCol>
                <a:gridCol w="776278">
                  <a:extLst>
                    <a:ext uri="{9D8B030D-6E8A-4147-A177-3AD203B41FA5}">
                      <a16:colId xmlns:a16="http://schemas.microsoft.com/office/drawing/2014/main" val="3314175354"/>
                    </a:ext>
                  </a:extLst>
                </a:gridCol>
              </a:tblGrid>
              <a:tr h="6822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Bouche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Yeux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Squelette interne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Squelette externe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4 membres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Nageoires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Carapace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Plumes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Mamelles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6 pattes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4 ailes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D5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8 pattes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5487350"/>
                  </a:ext>
                </a:extLst>
              </a:tr>
              <a:tr h="3411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Truite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D5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271096"/>
                  </a:ext>
                </a:extLst>
              </a:tr>
              <a:tr h="3411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Coccinelle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D5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500800"/>
                  </a:ext>
                </a:extLst>
              </a:tr>
              <a:tr h="3411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Argiope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D5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657999"/>
                  </a:ext>
                </a:extLst>
              </a:tr>
              <a:tr h="3411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Thon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D5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045315"/>
                  </a:ext>
                </a:extLst>
              </a:tr>
              <a:tr h="3411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Écureuil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D5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989956"/>
                  </a:ext>
                </a:extLst>
              </a:tr>
              <a:tr h="3411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Tortue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D5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7717322"/>
                  </a:ext>
                </a:extLst>
              </a:tr>
              <a:tr h="3411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Manchot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D5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997644"/>
                  </a:ext>
                </a:extLst>
              </a:tr>
              <a:tr h="3411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Bergeronnette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D5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27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3531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7715A7-FE5C-D648-819C-364894951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8887"/>
            <a:ext cx="10515600" cy="5633413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/>
              <a:t>Classification des Arthropodes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FAED67-436F-5648-9399-B9786E567111}"/>
              </a:ext>
            </a:extLst>
          </p:cNvPr>
          <p:cNvSpPr/>
          <p:nvPr/>
        </p:nvSpPr>
        <p:spPr>
          <a:xfrm>
            <a:off x="1458930" y="883578"/>
            <a:ext cx="9452225" cy="519872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AC6C62-98EB-EB4C-B76F-35D46C7001A7}"/>
              </a:ext>
            </a:extLst>
          </p:cNvPr>
          <p:cNvSpPr txBox="1"/>
          <p:nvPr/>
        </p:nvSpPr>
        <p:spPr>
          <a:xfrm>
            <a:off x="4046305" y="1032822"/>
            <a:ext cx="4099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ANIMAUX : Bouche + Yeux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B1FDF36-E4CD-5242-9123-957500E99171}"/>
              </a:ext>
            </a:extLst>
          </p:cNvPr>
          <p:cNvSpPr/>
          <p:nvPr/>
        </p:nvSpPr>
        <p:spPr>
          <a:xfrm>
            <a:off x="1816444" y="1692876"/>
            <a:ext cx="4114800" cy="428154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E67F5A-089D-E742-8472-204F0481A52F}"/>
              </a:ext>
            </a:extLst>
          </p:cNvPr>
          <p:cNvSpPr/>
          <p:nvPr/>
        </p:nvSpPr>
        <p:spPr>
          <a:xfrm>
            <a:off x="6214002" y="1601454"/>
            <a:ext cx="4263081" cy="428154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A4EBF3B-2177-CB4B-BB9E-692ED51CC056}"/>
              </a:ext>
            </a:extLst>
          </p:cNvPr>
          <p:cNvSpPr txBox="1"/>
          <p:nvPr/>
        </p:nvSpPr>
        <p:spPr>
          <a:xfrm>
            <a:off x="1952368" y="2001795"/>
            <a:ext cx="3832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Squelette interne : animaux vertébrés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826739C-67A1-F441-A76F-E3A521385DE2}"/>
              </a:ext>
            </a:extLst>
          </p:cNvPr>
          <p:cNvSpPr txBox="1"/>
          <p:nvPr/>
        </p:nvSpPr>
        <p:spPr>
          <a:xfrm>
            <a:off x="6288755" y="2001795"/>
            <a:ext cx="4086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Squelette externe : animaux invertébrés</a:t>
            </a:r>
          </a:p>
          <a:p>
            <a:pPr algn="ctr"/>
            <a:r>
              <a:rPr lang="fr-FR" dirty="0"/>
              <a:t>Arthropodes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B208F7-E704-544D-8C49-D862812C6E5A}"/>
              </a:ext>
            </a:extLst>
          </p:cNvPr>
          <p:cNvSpPr/>
          <p:nvPr/>
        </p:nvSpPr>
        <p:spPr>
          <a:xfrm>
            <a:off x="1952369" y="2483706"/>
            <a:ext cx="1871376" cy="3341470"/>
          </a:xfrm>
          <a:prstGeom prst="rect">
            <a:avLst/>
          </a:prstGeom>
          <a:solidFill>
            <a:srgbClr val="00FD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59F474-5B62-514E-AE11-1B282C710C2E}"/>
              </a:ext>
            </a:extLst>
          </p:cNvPr>
          <p:cNvSpPr/>
          <p:nvPr/>
        </p:nvSpPr>
        <p:spPr>
          <a:xfrm>
            <a:off x="3945253" y="2483708"/>
            <a:ext cx="1862283" cy="3341470"/>
          </a:xfrm>
          <a:prstGeom prst="rect">
            <a:avLst/>
          </a:prstGeom>
          <a:solidFill>
            <a:srgbClr val="FF4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0A3E24F-2DEF-144C-A76A-9F02BE038B44}"/>
              </a:ext>
            </a:extLst>
          </p:cNvPr>
          <p:cNvSpPr txBox="1"/>
          <p:nvPr/>
        </p:nvSpPr>
        <p:spPr>
          <a:xfrm>
            <a:off x="4201297" y="3027405"/>
            <a:ext cx="1482811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/>
              <a:t>POISSONS</a:t>
            </a:r>
          </a:p>
          <a:p>
            <a:pPr algn="ctr"/>
            <a:r>
              <a:rPr lang="fr-FR" sz="2000" i="1" dirty="0"/>
              <a:t>OSSEUX</a:t>
            </a:r>
          </a:p>
          <a:p>
            <a:pPr algn="ctr"/>
            <a:endParaRPr lang="fr-FR" sz="2000" i="1" dirty="0"/>
          </a:p>
          <a:p>
            <a:pPr algn="ctr"/>
            <a:r>
              <a:rPr lang="fr-FR" dirty="0"/>
              <a:t>Nageoires</a:t>
            </a:r>
          </a:p>
          <a:p>
            <a:pPr algn="ctr"/>
            <a:endParaRPr lang="fr-FR" sz="1500" dirty="0"/>
          </a:p>
          <a:p>
            <a:pPr algn="ctr"/>
            <a:r>
              <a:rPr lang="fr-FR" sz="1500" dirty="0"/>
              <a:t>Thons</a:t>
            </a:r>
          </a:p>
          <a:p>
            <a:pPr algn="ctr"/>
            <a:r>
              <a:rPr lang="fr-FR" sz="1500" dirty="0"/>
              <a:t>Truites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55F6A13-D24F-C242-A52B-E88713051BDA}"/>
              </a:ext>
            </a:extLst>
          </p:cNvPr>
          <p:cNvSpPr txBox="1"/>
          <p:nvPr/>
        </p:nvSpPr>
        <p:spPr>
          <a:xfrm>
            <a:off x="2235127" y="2534094"/>
            <a:ext cx="1399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/>
              <a:t>TETRAPODE</a:t>
            </a:r>
          </a:p>
          <a:p>
            <a:r>
              <a:rPr lang="fr-FR" i="1" dirty="0"/>
              <a:t> 4 membres</a:t>
            </a:r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CCE0121-74D0-3C47-AC53-25E7FC2DDBEC}"/>
              </a:ext>
            </a:extLst>
          </p:cNvPr>
          <p:cNvSpPr/>
          <p:nvPr/>
        </p:nvSpPr>
        <p:spPr>
          <a:xfrm>
            <a:off x="2063578" y="3262045"/>
            <a:ext cx="1695074" cy="72767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81CFDFE-8F46-634A-8E39-CAD5E791156F}"/>
              </a:ext>
            </a:extLst>
          </p:cNvPr>
          <p:cNvSpPr txBox="1"/>
          <p:nvPr/>
        </p:nvSpPr>
        <p:spPr>
          <a:xfrm>
            <a:off x="2235127" y="3329663"/>
            <a:ext cx="139976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/>
              <a:t>TORTUES</a:t>
            </a:r>
          </a:p>
          <a:p>
            <a:pPr algn="ctr"/>
            <a:r>
              <a:rPr lang="fr-FR" i="1" dirty="0"/>
              <a:t>Carapace</a:t>
            </a:r>
            <a:endParaRPr lang="fr-F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A2EAEE-023A-1641-8BFA-9DCAFC0A0B07}"/>
              </a:ext>
            </a:extLst>
          </p:cNvPr>
          <p:cNvSpPr/>
          <p:nvPr/>
        </p:nvSpPr>
        <p:spPr>
          <a:xfrm>
            <a:off x="2070659" y="4069782"/>
            <a:ext cx="1695074" cy="72767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C07B724-6430-E447-ABA8-5260ECA58F2C}"/>
              </a:ext>
            </a:extLst>
          </p:cNvPr>
          <p:cNvSpPr txBox="1"/>
          <p:nvPr/>
        </p:nvSpPr>
        <p:spPr>
          <a:xfrm>
            <a:off x="2242208" y="4137400"/>
            <a:ext cx="139976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/>
              <a:t>OISEAUX</a:t>
            </a:r>
          </a:p>
          <a:p>
            <a:pPr algn="ctr"/>
            <a:r>
              <a:rPr lang="fr-FR" i="1" dirty="0"/>
              <a:t>Plumes</a:t>
            </a:r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2D95697-117A-E84E-B6D9-170090D2AF98}"/>
              </a:ext>
            </a:extLst>
          </p:cNvPr>
          <p:cNvSpPr txBox="1"/>
          <p:nvPr/>
        </p:nvSpPr>
        <p:spPr>
          <a:xfrm>
            <a:off x="2008529" y="4990266"/>
            <a:ext cx="1757967" cy="677108"/>
          </a:xfrm>
          <a:prstGeom prst="rect">
            <a:avLst/>
          </a:prstGeom>
          <a:solidFill>
            <a:srgbClr val="D883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/>
              <a:t>MAMMIFERE</a:t>
            </a:r>
          </a:p>
          <a:p>
            <a:pPr algn="ctr"/>
            <a:r>
              <a:rPr lang="fr-FR" i="1" dirty="0"/>
              <a:t>mamelles</a:t>
            </a:r>
            <a:endParaRPr lang="fr-FR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2D03D9-B748-5B48-805A-717B556E6307}"/>
              </a:ext>
            </a:extLst>
          </p:cNvPr>
          <p:cNvSpPr/>
          <p:nvPr/>
        </p:nvSpPr>
        <p:spPr>
          <a:xfrm>
            <a:off x="6487297" y="4337222"/>
            <a:ext cx="3752334" cy="1299845"/>
          </a:xfrm>
          <a:prstGeom prst="rect">
            <a:avLst/>
          </a:prstGeom>
          <a:solidFill>
            <a:srgbClr val="76D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4330668-D203-274B-B93D-1DBF36EF97C8}"/>
              </a:ext>
            </a:extLst>
          </p:cNvPr>
          <p:cNvSpPr/>
          <p:nvPr/>
        </p:nvSpPr>
        <p:spPr>
          <a:xfrm>
            <a:off x="6551974" y="2857259"/>
            <a:ext cx="3687657" cy="1280141"/>
          </a:xfrm>
          <a:prstGeom prst="rect">
            <a:avLst/>
          </a:prstGeom>
          <a:solidFill>
            <a:srgbClr val="FFD5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D12BF7F-7EF5-E043-9642-271372674CA7}"/>
              </a:ext>
            </a:extLst>
          </p:cNvPr>
          <p:cNvSpPr txBox="1"/>
          <p:nvPr/>
        </p:nvSpPr>
        <p:spPr>
          <a:xfrm>
            <a:off x="6697362" y="3027405"/>
            <a:ext cx="342371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INSECTES</a:t>
            </a:r>
          </a:p>
          <a:p>
            <a:pPr algn="ctr"/>
            <a:r>
              <a:rPr lang="fr-FR" dirty="0"/>
              <a:t>6 pattes</a:t>
            </a:r>
          </a:p>
          <a:p>
            <a:pPr algn="ctr"/>
            <a:r>
              <a:rPr lang="fr-FR" sz="1400" dirty="0"/>
              <a:t>Coccinelle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B527AEB-D404-A045-B9BF-08C675DF549B}"/>
              </a:ext>
            </a:extLst>
          </p:cNvPr>
          <p:cNvSpPr txBox="1"/>
          <p:nvPr/>
        </p:nvSpPr>
        <p:spPr>
          <a:xfrm>
            <a:off x="6709342" y="4540868"/>
            <a:ext cx="342371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ARACHNIDES</a:t>
            </a:r>
          </a:p>
          <a:p>
            <a:pPr algn="ctr"/>
            <a:r>
              <a:rPr lang="fr-FR" dirty="0"/>
              <a:t>8 pattes</a:t>
            </a:r>
          </a:p>
          <a:p>
            <a:pPr algn="ctr"/>
            <a:r>
              <a:rPr lang="fr-FR" sz="1400" dirty="0" err="1"/>
              <a:t>argiope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832181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157C4C-57C8-824D-BFE6-A3A27DC51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565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Etape 5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9DAA17-DA2F-3A4B-AA87-7CB3ADB6C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0980"/>
            <a:ext cx="10515600" cy="5015983"/>
          </a:xfrm>
        </p:spPr>
        <p:txBody>
          <a:bodyPr/>
          <a:lstStyle/>
          <a:p>
            <a:r>
              <a:rPr lang="fr-FR" dirty="0"/>
              <a:t>Chez les Arthropodes, on remarque que certains animaux ont 6 pattes et d’autres 8.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58743DD-6245-9545-8064-B2D2E2BB6B1E}"/>
              </a:ext>
            </a:extLst>
          </p:cNvPr>
          <p:cNvGraphicFramePr>
            <a:graphicFrameLocks noGrp="1"/>
          </p:cNvGraphicFramePr>
          <p:nvPr/>
        </p:nvGraphicFramePr>
        <p:xfrm>
          <a:off x="1235676" y="2525609"/>
          <a:ext cx="10118125" cy="34110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4442">
                  <a:extLst>
                    <a:ext uri="{9D8B030D-6E8A-4147-A177-3AD203B41FA5}">
                      <a16:colId xmlns:a16="http://schemas.microsoft.com/office/drawing/2014/main" val="3779331286"/>
                    </a:ext>
                  </a:extLst>
                </a:gridCol>
                <a:gridCol w="703166">
                  <a:extLst>
                    <a:ext uri="{9D8B030D-6E8A-4147-A177-3AD203B41FA5}">
                      <a16:colId xmlns:a16="http://schemas.microsoft.com/office/drawing/2014/main" val="4145593620"/>
                    </a:ext>
                  </a:extLst>
                </a:gridCol>
                <a:gridCol w="746889">
                  <a:extLst>
                    <a:ext uri="{9D8B030D-6E8A-4147-A177-3AD203B41FA5}">
                      <a16:colId xmlns:a16="http://schemas.microsoft.com/office/drawing/2014/main" val="599790812"/>
                    </a:ext>
                  </a:extLst>
                </a:gridCol>
                <a:gridCol w="838637">
                  <a:extLst>
                    <a:ext uri="{9D8B030D-6E8A-4147-A177-3AD203B41FA5}">
                      <a16:colId xmlns:a16="http://schemas.microsoft.com/office/drawing/2014/main" val="3712230907"/>
                    </a:ext>
                  </a:extLst>
                </a:gridCol>
                <a:gridCol w="838637">
                  <a:extLst>
                    <a:ext uri="{9D8B030D-6E8A-4147-A177-3AD203B41FA5}">
                      <a16:colId xmlns:a16="http://schemas.microsoft.com/office/drawing/2014/main" val="3725928844"/>
                    </a:ext>
                  </a:extLst>
                </a:gridCol>
                <a:gridCol w="836487">
                  <a:extLst>
                    <a:ext uri="{9D8B030D-6E8A-4147-A177-3AD203B41FA5}">
                      <a16:colId xmlns:a16="http://schemas.microsoft.com/office/drawing/2014/main" val="1464405575"/>
                    </a:ext>
                  </a:extLst>
                </a:gridCol>
                <a:gridCol w="857990">
                  <a:extLst>
                    <a:ext uri="{9D8B030D-6E8A-4147-A177-3AD203B41FA5}">
                      <a16:colId xmlns:a16="http://schemas.microsoft.com/office/drawing/2014/main" val="710488852"/>
                    </a:ext>
                  </a:extLst>
                </a:gridCol>
                <a:gridCol w="832186">
                  <a:extLst>
                    <a:ext uri="{9D8B030D-6E8A-4147-A177-3AD203B41FA5}">
                      <a16:colId xmlns:a16="http://schemas.microsoft.com/office/drawing/2014/main" val="1460880217"/>
                    </a:ext>
                  </a:extLst>
                </a:gridCol>
                <a:gridCol w="794914">
                  <a:extLst>
                    <a:ext uri="{9D8B030D-6E8A-4147-A177-3AD203B41FA5}">
                      <a16:colId xmlns:a16="http://schemas.microsoft.com/office/drawing/2014/main" val="1728208049"/>
                    </a:ext>
                  </a:extLst>
                </a:gridCol>
                <a:gridCol w="842221">
                  <a:extLst>
                    <a:ext uri="{9D8B030D-6E8A-4147-A177-3AD203B41FA5}">
                      <a16:colId xmlns:a16="http://schemas.microsoft.com/office/drawing/2014/main" val="1044513206"/>
                    </a:ext>
                  </a:extLst>
                </a:gridCol>
                <a:gridCol w="776278">
                  <a:extLst>
                    <a:ext uri="{9D8B030D-6E8A-4147-A177-3AD203B41FA5}">
                      <a16:colId xmlns:a16="http://schemas.microsoft.com/office/drawing/2014/main" val="2806067289"/>
                    </a:ext>
                  </a:extLst>
                </a:gridCol>
                <a:gridCol w="776278">
                  <a:extLst>
                    <a:ext uri="{9D8B030D-6E8A-4147-A177-3AD203B41FA5}">
                      <a16:colId xmlns:a16="http://schemas.microsoft.com/office/drawing/2014/main" val="3314175354"/>
                    </a:ext>
                  </a:extLst>
                </a:gridCol>
              </a:tblGrid>
              <a:tr h="6822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Bouche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Yeux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Squelette interne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Squelette externe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4 membres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Nageoires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Carapace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Plumes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Mamelles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6 pattes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4 ailes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D5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8 pattes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5487350"/>
                  </a:ext>
                </a:extLst>
              </a:tr>
              <a:tr h="3411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Truite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D5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271096"/>
                  </a:ext>
                </a:extLst>
              </a:tr>
              <a:tr h="3411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Coccinelle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D5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500800"/>
                  </a:ext>
                </a:extLst>
              </a:tr>
              <a:tr h="3411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Argiope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D5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657999"/>
                  </a:ext>
                </a:extLst>
              </a:tr>
              <a:tr h="3411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Thon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D5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045315"/>
                  </a:ext>
                </a:extLst>
              </a:tr>
              <a:tr h="3411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Écureuil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D5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989956"/>
                  </a:ext>
                </a:extLst>
              </a:tr>
              <a:tr h="3411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Tortue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D5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7717322"/>
                  </a:ext>
                </a:extLst>
              </a:tr>
              <a:tr h="3411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Manchot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D5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997644"/>
                  </a:ext>
                </a:extLst>
              </a:tr>
              <a:tr h="3411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Bergeronnette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D5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27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9396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5EB136-2FF4-9A41-96B7-E18E90CB0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265" y="2103437"/>
            <a:ext cx="10515600" cy="2307925"/>
          </a:xfrm>
        </p:spPr>
        <p:txBody>
          <a:bodyPr/>
          <a:lstStyle/>
          <a:p>
            <a:pPr algn="ctr"/>
            <a:r>
              <a:rPr lang="fr-FR" dirty="0"/>
              <a:t>Colle ton tableau de classification </a:t>
            </a:r>
            <a:br>
              <a:rPr lang="fr-FR" dirty="0"/>
            </a:br>
            <a:r>
              <a:rPr lang="fr-FR" dirty="0"/>
              <a:t>par emboîtement</a:t>
            </a:r>
          </a:p>
        </p:txBody>
      </p:sp>
    </p:spTree>
    <p:extLst>
      <p:ext uri="{BB962C8B-B14F-4D97-AF65-F5344CB8AC3E}">
        <p14:creationId xmlns:p14="http://schemas.microsoft.com/office/powerpoint/2010/main" val="3980237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44E78D6-C5AE-5F4E-8A68-F0ADA27DD3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56355" y="271463"/>
            <a:ext cx="4479290" cy="6351587"/>
          </a:xfrm>
        </p:spPr>
      </p:pic>
    </p:spTree>
    <p:extLst>
      <p:ext uri="{BB962C8B-B14F-4D97-AF65-F5344CB8AC3E}">
        <p14:creationId xmlns:p14="http://schemas.microsoft.com/office/powerpoint/2010/main" val="1653411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6397B2-F0EF-CB4E-8FCD-D1AD5A1AB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5958"/>
            <a:ext cx="10515600" cy="4095664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Classification des animaux </a:t>
            </a:r>
            <a:br>
              <a:rPr lang="fr-FR" dirty="0"/>
            </a:br>
            <a:br>
              <a:rPr lang="fr-FR" dirty="0"/>
            </a:br>
            <a:r>
              <a:rPr lang="fr-FR" dirty="0"/>
              <a:t>Partie n°2</a:t>
            </a:r>
            <a:br>
              <a:rPr lang="fr-FR" dirty="0"/>
            </a:br>
            <a:br>
              <a:rPr lang="fr-FR" dirty="0"/>
            </a:br>
            <a:r>
              <a:rPr lang="fr-FR" dirty="0"/>
              <a:t>On peut établir cette classification en faisant un autre schéma.</a:t>
            </a:r>
          </a:p>
        </p:txBody>
      </p:sp>
    </p:spTree>
    <p:extLst>
      <p:ext uri="{BB962C8B-B14F-4D97-AF65-F5344CB8AC3E}">
        <p14:creationId xmlns:p14="http://schemas.microsoft.com/office/powerpoint/2010/main" val="37670906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4C2B19-E2A3-7F44-A793-9ABF944A1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4045"/>
            <a:ext cx="10515600" cy="83348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Tu devras compléter ton schéma au fur et à mesure des diapositive.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229A50B-DC55-B246-93CD-22C5BD071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858470" y="605481"/>
            <a:ext cx="46727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934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EBEE14-2BC6-FC4C-BBB0-E1DA1497D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5855"/>
          </a:xfrm>
        </p:spPr>
        <p:txBody>
          <a:bodyPr/>
          <a:lstStyle/>
          <a:p>
            <a:pPr algn="ctr"/>
            <a:r>
              <a:rPr lang="fr-FR" dirty="0"/>
              <a:t>Etape 1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A7420F-C948-B34F-9A65-731AF53D3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4544"/>
            <a:ext cx="10515600" cy="4882419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Remarquer que l’ensemble des animaux ont une bouche et des yeux.</a:t>
            </a:r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C43B874-2865-D24D-884E-2960EFD4D855}"/>
              </a:ext>
            </a:extLst>
          </p:cNvPr>
          <p:cNvGraphicFramePr>
            <a:graphicFrameLocks noGrp="1"/>
          </p:cNvGraphicFramePr>
          <p:nvPr/>
        </p:nvGraphicFramePr>
        <p:xfrm>
          <a:off x="939115" y="2224216"/>
          <a:ext cx="9638716" cy="30831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8953">
                  <a:extLst>
                    <a:ext uri="{9D8B030D-6E8A-4147-A177-3AD203B41FA5}">
                      <a16:colId xmlns:a16="http://schemas.microsoft.com/office/drawing/2014/main" val="1647690653"/>
                    </a:ext>
                  </a:extLst>
                </a:gridCol>
                <a:gridCol w="684954">
                  <a:extLst>
                    <a:ext uri="{9D8B030D-6E8A-4147-A177-3AD203B41FA5}">
                      <a16:colId xmlns:a16="http://schemas.microsoft.com/office/drawing/2014/main" val="4138769893"/>
                    </a:ext>
                  </a:extLst>
                </a:gridCol>
                <a:gridCol w="711501">
                  <a:extLst>
                    <a:ext uri="{9D8B030D-6E8A-4147-A177-3AD203B41FA5}">
                      <a16:colId xmlns:a16="http://schemas.microsoft.com/office/drawing/2014/main" val="2118738647"/>
                    </a:ext>
                  </a:extLst>
                </a:gridCol>
                <a:gridCol w="798902">
                  <a:extLst>
                    <a:ext uri="{9D8B030D-6E8A-4147-A177-3AD203B41FA5}">
                      <a16:colId xmlns:a16="http://schemas.microsoft.com/office/drawing/2014/main" val="3490762882"/>
                    </a:ext>
                  </a:extLst>
                </a:gridCol>
                <a:gridCol w="798902">
                  <a:extLst>
                    <a:ext uri="{9D8B030D-6E8A-4147-A177-3AD203B41FA5}">
                      <a16:colId xmlns:a16="http://schemas.microsoft.com/office/drawing/2014/main" val="1865522326"/>
                    </a:ext>
                  </a:extLst>
                </a:gridCol>
                <a:gridCol w="796853">
                  <a:extLst>
                    <a:ext uri="{9D8B030D-6E8A-4147-A177-3AD203B41FA5}">
                      <a16:colId xmlns:a16="http://schemas.microsoft.com/office/drawing/2014/main" val="3538832167"/>
                    </a:ext>
                  </a:extLst>
                </a:gridCol>
                <a:gridCol w="817338">
                  <a:extLst>
                    <a:ext uri="{9D8B030D-6E8A-4147-A177-3AD203B41FA5}">
                      <a16:colId xmlns:a16="http://schemas.microsoft.com/office/drawing/2014/main" val="2734835521"/>
                    </a:ext>
                  </a:extLst>
                </a:gridCol>
                <a:gridCol w="792756">
                  <a:extLst>
                    <a:ext uri="{9D8B030D-6E8A-4147-A177-3AD203B41FA5}">
                      <a16:colId xmlns:a16="http://schemas.microsoft.com/office/drawing/2014/main" val="3261505782"/>
                    </a:ext>
                  </a:extLst>
                </a:gridCol>
                <a:gridCol w="757250">
                  <a:extLst>
                    <a:ext uri="{9D8B030D-6E8A-4147-A177-3AD203B41FA5}">
                      <a16:colId xmlns:a16="http://schemas.microsoft.com/office/drawing/2014/main" val="680497913"/>
                    </a:ext>
                  </a:extLst>
                </a:gridCol>
                <a:gridCol w="802315">
                  <a:extLst>
                    <a:ext uri="{9D8B030D-6E8A-4147-A177-3AD203B41FA5}">
                      <a16:colId xmlns:a16="http://schemas.microsoft.com/office/drawing/2014/main" val="1656285103"/>
                    </a:ext>
                  </a:extLst>
                </a:gridCol>
                <a:gridCol w="739496">
                  <a:extLst>
                    <a:ext uri="{9D8B030D-6E8A-4147-A177-3AD203B41FA5}">
                      <a16:colId xmlns:a16="http://schemas.microsoft.com/office/drawing/2014/main" val="659914597"/>
                    </a:ext>
                  </a:extLst>
                </a:gridCol>
                <a:gridCol w="739496">
                  <a:extLst>
                    <a:ext uri="{9D8B030D-6E8A-4147-A177-3AD203B41FA5}">
                      <a16:colId xmlns:a16="http://schemas.microsoft.com/office/drawing/2014/main" val="1001757550"/>
                    </a:ext>
                  </a:extLst>
                </a:gridCol>
              </a:tblGrid>
              <a:tr h="6166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Bouche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Yeux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Squelette interne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Squelette externe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4 membres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Nageoires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Carapace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Plumes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Mamelles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6 pattes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4 ailes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8 pattes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9768564"/>
                  </a:ext>
                </a:extLst>
              </a:tr>
              <a:tr h="30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Truite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8971616"/>
                  </a:ext>
                </a:extLst>
              </a:tr>
              <a:tr h="30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Coccinelle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19731256"/>
                  </a:ext>
                </a:extLst>
              </a:tr>
              <a:tr h="30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Argiope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3865001"/>
                  </a:ext>
                </a:extLst>
              </a:tr>
              <a:tr h="30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Thon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3304150"/>
                  </a:ext>
                </a:extLst>
              </a:tr>
              <a:tr h="30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Écureuil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0962963"/>
                  </a:ext>
                </a:extLst>
              </a:tr>
              <a:tr h="30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Tortue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9497483"/>
                  </a:ext>
                </a:extLst>
              </a:tr>
              <a:tr h="30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Manchot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665468"/>
                  </a:ext>
                </a:extLst>
              </a:tr>
              <a:tr h="30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Bergeronnette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59232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0131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E12DEAA0-0B21-694D-9FCE-6B070E111C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253482" y="-1004589"/>
            <a:ext cx="6126619" cy="8867177"/>
          </a:xfrm>
        </p:spPr>
      </p:pic>
    </p:spTree>
    <p:extLst>
      <p:ext uri="{BB962C8B-B14F-4D97-AF65-F5344CB8AC3E}">
        <p14:creationId xmlns:p14="http://schemas.microsoft.com/office/powerpoint/2010/main" val="235591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157C4C-57C8-824D-BFE6-A3A27DC51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565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Etape 2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9DAA17-DA2F-3A4B-AA87-7CB3ADB6C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0980"/>
            <a:ext cx="10515600" cy="5015983"/>
          </a:xfrm>
        </p:spPr>
        <p:txBody>
          <a:bodyPr/>
          <a:lstStyle/>
          <a:p>
            <a:r>
              <a:rPr lang="fr-FR" dirty="0"/>
              <a:t>Remarquer que certains animaux ont un </a:t>
            </a:r>
            <a:r>
              <a:rPr lang="fr-FR" dirty="0">
                <a:highlight>
                  <a:srgbClr val="FFFF00"/>
                </a:highlight>
              </a:rPr>
              <a:t>squelette interne </a:t>
            </a:r>
            <a:r>
              <a:rPr lang="fr-FR" dirty="0"/>
              <a:t>et d’autres un </a:t>
            </a:r>
            <a:r>
              <a:rPr lang="fr-FR" dirty="0">
                <a:highlight>
                  <a:srgbClr val="00FFFF"/>
                </a:highlight>
              </a:rPr>
              <a:t>squelette externe</a:t>
            </a:r>
            <a:r>
              <a:rPr lang="fr-FR" dirty="0"/>
              <a:t>.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8CA3315-1B94-6243-9C89-7B1BAC114FF6}"/>
              </a:ext>
            </a:extLst>
          </p:cNvPr>
          <p:cNvGraphicFramePr>
            <a:graphicFrameLocks noGrp="1"/>
          </p:cNvGraphicFramePr>
          <p:nvPr/>
        </p:nvGraphicFramePr>
        <p:xfrm>
          <a:off x="1050324" y="2273642"/>
          <a:ext cx="9527506" cy="30150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1891">
                  <a:extLst>
                    <a:ext uri="{9D8B030D-6E8A-4147-A177-3AD203B41FA5}">
                      <a16:colId xmlns:a16="http://schemas.microsoft.com/office/drawing/2014/main" val="506669952"/>
                    </a:ext>
                  </a:extLst>
                </a:gridCol>
                <a:gridCol w="640279">
                  <a:extLst>
                    <a:ext uri="{9D8B030D-6E8A-4147-A177-3AD203B41FA5}">
                      <a16:colId xmlns:a16="http://schemas.microsoft.com/office/drawing/2014/main" val="2332022086"/>
                    </a:ext>
                  </a:extLst>
                </a:gridCol>
                <a:gridCol w="703291">
                  <a:extLst>
                    <a:ext uri="{9D8B030D-6E8A-4147-A177-3AD203B41FA5}">
                      <a16:colId xmlns:a16="http://schemas.microsoft.com/office/drawing/2014/main" val="4132913681"/>
                    </a:ext>
                  </a:extLst>
                </a:gridCol>
                <a:gridCol w="789684">
                  <a:extLst>
                    <a:ext uri="{9D8B030D-6E8A-4147-A177-3AD203B41FA5}">
                      <a16:colId xmlns:a16="http://schemas.microsoft.com/office/drawing/2014/main" val="4274839722"/>
                    </a:ext>
                  </a:extLst>
                </a:gridCol>
                <a:gridCol w="789684">
                  <a:extLst>
                    <a:ext uri="{9D8B030D-6E8A-4147-A177-3AD203B41FA5}">
                      <a16:colId xmlns:a16="http://schemas.microsoft.com/office/drawing/2014/main" val="351986278"/>
                    </a:ext>
                  </a:extLst>
                </a:gridCol>
                <a:gridCol w="787659">
                  <a:extLst>
                    <a:ext uri="{9D8B030D-6E8A-4147-A177-3AD203B41FA5}">
                      <a16:colId xmlns:a16="http://schemas.microsoft.com/office/drawing/2014/main" val="491176526"/>
                    </a:ext>
                  </a:extLst>
                </a:gridCol>
                <a:gridCol w="807908">
                  <a:extLst>
                    <a:ext uri="{9D8B030D-6E8A-4147-A177-3AD203B41FA5}">
                      <a16:colId xmlns:a16="http://schemas.microsoft.com/office/drawing/2014/main" val="1646450520"/>
                    </a:ext>
                  </a:extLst>
                </a:gridCol>
                <a:gridCol w="783610">
                  <a:extLst>
                    <a:ext uri="{9D8B030D-6E8A-4147-A177-3AD203B41FA5}">
                      <a16:colId xmlns:a16="http://schemas.microsoft.com/office/drawing/2014/main" val="4251995084"/>
                    </a:ext>
                  </a:extLst>
                </a:gridCol>
                <a:gridCol w="748513">
                  <a:extLst>
                    <a:ext uri="{9D8B030D-6E8A-4147-A177-3AD203B41FA5}">
                      <a16:colId xmlns:a16="http://schemas.microsoft.com/office/drawing/2014/main" val="2017894037"/>
                    </a:ext>
                  </a:extLst>
                </a:gridCol>
                <a:gridCol w="793059">
                  <a:extLst>
                    <a:ext uri="{9D8B030D-6E8A-4147-A177-3AD203B41FA5}">
                      <a16:colId xmlns:a16="http://schemas.microsoft.com/office/drawing/2014/main" val="1161074631"/>
                    </a:ext>
                  </a:extLst>
                </a:gridCol>
                <a:gridCol w="730964">
                  <a:extLst>
                    <a:ext uri="{9D8B030D-6E8A-4147-A177-3AD203B41FA5}">
                      <a16:colId xmlns:a16="http://schemas.microsoft.com/office/drawing/2014/main" val="1839093371"/>
                    </a:ext>
                  </a:extLst>
                </a:gridCol>
                <a:gridCol w="730964">
                  <a:extLst>
                    <a:ext uri="{9D8B030D-6E8A-4147-A177-3AD203B41FA5}">
                      <a16:colId xmlns:a16="http://schemas.microsoft.com/office/drawing/2014/main" val="3192236448"/>
                    </a:ext>
                  </a:extLst>
                </a:gridCol>
              </a:tblGrid>
              <a:tr h="6030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Bouche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Yeux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Squelette interne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Squelette externe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4 membres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Nageoires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Carapace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Plumes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Mamelles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6 pattes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4 ailes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8 pattes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95613664"/>
                  </a:ext>
                </a:extLst>
              </a:tr>
              <a:tr h="301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Truite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6629574"/>
                  </a:ext>
                </a:extLst>
              </a:tr>
              <a:tr h="301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Coccinelle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12034688"/>
                  </a:ext>
                </a:extLst>
              </a:tr>
              <a:tr h="301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Argiope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1742106"/>
                  </a:ext>
                </a:extLst>
              </a:tr>
              <a:tr h="301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Thon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7455762"/>
                  </a:ext>
                </a:extLst>
              </a:tr>
              <a:tr h="301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Écureuil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458321"/>
                  </a:ext>
                </a:extLst>
              </a:tr>
              <a:tr h="301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Tortue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4588759"/>
                  </a:ext>
                </a:extLst>
              </a:tr>
              <a:tr h="301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Manchot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15560614"/>
                  </a:ext>
                </a:extLst>
              </a:tr>
              <a:tr h="301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Bergeronnette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33243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12292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6A15201-DC0D-5345-A69B-E49BCB96A8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156779" y="-661089"/>
            <a:ext cx="5573646" cy="8180177"/>
          </a:xfrm>
        </p:spPr>
      </p:pic>
    </p:spTree>
    <p:extLst>
      <p:ext uri="{BB962C8B-B14F-4D97-AF65-F5344CB8AC3E}">
        <p14:creationId xmlns:p14="http://schemas.microsoft.com/office/powerpoint/2010/main" val="34511099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157C4C-57C8-824D-BFE6-A3A27DC51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565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Etape 3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9DAA17-DA2F-3A4B-AA87-7CB3ADB6C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0980"/>
            <a:ext cx="10515600" cy="5015983"/>
          </a:xfrm>
        </p:spPr>
        <p:txBody>
          <a:bodyPr/>
          <a:lstStyle/>
          <a:p>
            <a:r>
              <a:rPr lang="fr-FR" dirty="0"/>
              <a:t>Chez les animaux vertébrés, on remarque que certains animaux ont des nageoires et d’autres 4 membres.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8F02B53-8256-F240-AE4D-A8D52BA09DF9}"/>
              </a:ext>
            </a:extLst>
          </p:cNvPr>
          <p:cNvGraphicFramePr>
            <a:graphicFrameLocks noGrp="1"/>
          </p:cNvGraphicFramePr>
          <p:nvPr/>
        </p:nvGraphicFramePr>
        <p:xfrm>
          <a:off x="1614169" y="2409568"/>
          <a:ext cx="9445127" cy="32374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2695">
                  <a:extLst>
                    <a:ext uri="{9D8B030D-6E8A-4147-A177-3AD203B41FA5}">
                      <a16:colId xmlns:a16="http://schemas.microsoft.com/office/drawing/2014/main" val="1530017154"/>
                    </a:ext>
                  </a:extLst>
                </a:gridCol>
                <a:gridCol w="643374">
                  <a:extLst>
                    <a:ext uri="{9D8B030D-6E8A-4147-A177-3AD203B41FA5}">
                      <a16:colId xmlns:a16="http://schemas.microsoft.com/office/drawing/2014/main" val="2020788667"/>
                    </a:ext>
                  </a:extLst>
                </a:gridCol>
                <a:gridCol w="697210">
                  <a:extLst>
                    <a:ext uri="{9D8B030D-6E8A-4147-A177-3AD203B41FA5}">
                      <a16:colId xmlns:a16="http://schemas.microsoft.com/office/drawing/2014/main" val="1162741079"/>
                    </a:ext>
                  </a:extLst>
                </a:gridCol>
                <a:gridCol w="782856">
                  <a:extLst>
                    <a:ext uri="{9D8B030D-6E8A-4147-A177-3AD203B41FA5}">
                      <a16:colId xmlns:a16="http://schemas.microsoft.com/office/drawing/2014/main" val="1193813713"/>
                    </a:ext>
                  </a:extLst>
                </a:gridCol>
                <a:gridCol w="782856">
                  <a:extLst>
                    <a:ext uri="{9D8B030D-6E8A-4147-A177-3AD203B41FA5}">
                      <a16:colId xmlns:a16="http://schemas.microsoft.com/office/drawing/2014/main" val="1061433034"/>
                    </a:ext>
                  </a:extLst>
                </a:gridCol>
                <a:gridCol w="780849">
                  <a:extLst>
                    <a:ext uri="{9D8B030D-6E8A-4147-A177-3AD203B41FA5}">
                      <a16:colId xmlns:a16="http://schemas.microsoft.com/office/drawing/2014/main" val="1338080738"/>
                    </a:ext>
                  </a:extLst>
                </a:gridCol>
                <a:gridCol w="800922">
                  <a:extLst>
                    <a:ext uri="{9D8B030D-6E8A-4147-A177-3AD203B41FA5}">
                      <a16:colId xmlns:a16="http://schemas.microsoft.com/office/drawing/2014/main" val="3119039113"/>
                    </a:ext>
                  </a:extLst>
                </a:gridCol>
                <a:gridCol w="776834">
                  <a:extLst>
                    <a:ext uri="{9D8B030D-6E8A-4147-A177-3AD203B41FA5}">
                      <a16:colId xmlns:a16="http://schemas.microsoft.com/office/drawing/2014/main" val="3877041367"/>
                    </a:ext>
                  </a:extLst>
                </a:gridCol>
                <a:gridCol w="742041">
                  <a:extLst>
                    <a:ext uri="{9D8B030D-6E8A-4147-A177-3AD203B41FA5}">
                      <a16:colId xmlns:a16="http://schemas.microsoft.com/office/drawing/2014/main" val="3786057495"/>
                    </a:ext>
                  </a:extLst>
                </a:gridCol>
                <a:gridCol w="786202">
                  <a:extLst>
                    <a:ext uri="{9D8B030D-6E8A-4147-A177-3AD203B41FA5}">
                      <a16:colId xmlns:a16="http://schemas.microsoft.com/office/drawing/2014/main" val="4181742985"/>
                    </a:ext>
                  </a:extLst>
                </a:gridCol>
                <a:gridCol w="724644">
                  <a:extLst>
                    <a:ext uri="{9D8B030D-6E8A-4147-A177-3AD203B41FA5}">
                      <a16:colId xmlns:a16="http://schemas.microsoft.com/office/drawing/2014/main" val="1276211331"/>
                    </a:ext>
                  </a:extLst>
                </a:gridCol>
                <a:gridCol w="724644">
                  <a:extLst>
                    <a:ext uri="{9D8B030D-6E8A-4147-A177-3AD203B41FA5}">
                      <a16:colId xmlns:a16="http://schemas.microsoft.com/office/drawing/2014/main" val="4169253639"/>
                    </a:ext>
                  </a:extLst>
                </a:gridCol>
              </a:tblGrid>
              <a:tr h="4695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Bouche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Yeux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Squelette interne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Squelette externe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4 membres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Nageoires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Carapace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Plumes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Mamelles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6 pattes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4 ailes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8 pattes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5481622"/>
                  </a:ext>
                </a:extLst>
              </a:tr>
              <a:tr h="3459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Truite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1521316"/>
                  </a:ext>
                </a:extLst>
              </a:tr>
              <a:tr h="3459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Coccinelle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0589671"/>
                  </a:ext>
                </a:extLst>
              </a:tr>
              <a:tr h="3459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Argiope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5814951"/>
                  </a:ext>
                </a:extLst>
              </a:tr>
              <a:tr h="3459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Thon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9742000"/>
                  </a:ext>
                </a:extLst>
              </a:tr>
              <a:tr h="3459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Écureuil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2879509"/>
                  </a:ext>
                </a:extLst>
              </a:tr>
              <a:tr h="3459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Tortue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9959103"/>
                  </a:ext>
                </a:extLst>
              </a:tr>
              <a:tr h="3459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Manchot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46887981"/>
                  </a:ext>
                </a:extLst>
              </a:tr>
              <a:tr h="3459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Bergeronnette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0301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1726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4435747-EA25-3547-8E9D-8DCC0800F3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294514" y="-961328"/>
            <a:ext cx="5982789" cy="8780656"/>
          </a:xfrm>
        </p:spPr>
      </p:pic>
    </p:spTree>
    <p:extLst>
      <p:ext uri="{BB962C8B-B14F-4D97-AF65-F5344CB8AC3E}">
        <p14:creationId xmlns:p14="http://schemas.microsoft.com/office/powerpoint/2010/main" val="29586483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157C4C-57C8-824D-BFE6-A3A27DC51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565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Etape 4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9DAA17-DA2F-3A4B-AA87-7CB3ADB6C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0980"/>
            <a:ext cx="10515600" cy="5015983"/>
          </a:xfrm>
        </p:spPr>
        <p:txBody>
          <a:bodyPr/>
          <a:lstStyle/>
          <a:p>
            <a:r>
              <a:rPr lang="fr-FR" dirty="0"/>
              <a:t>Chez les Tétrapodes, on remarque que certains animaux ont des mamelles, des plumes ou une carapace.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B784EC8-0983-3945-8C8A-5D491B39C9D0}"/>
              </a:ext>
            </a:extLst>
          </p:cNvPr>
          <p:cNvGraphicFramePr>
            <a:graphicFrameLocks noGrp="1"/>
          </p:cNvGraphicFramePr>
          <p:nvPr/>
        </p:nvGraphicFramePr>
        <p:xfrm>
          <a:off x="951470" y="2490436"/>
          <a:ext cx="10219039" cy="33565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5328">
                  <a:extLst>
                    <a:ext uri="{9D8B030D-6E8A-4147-A177-3AD203B41FA5}">
                      <a16:colId xmlns:a16="http://schemas.microsoft.com/office/drawing/2014/main" val="1342078317"/>
                    </a:ext>
                  </a:extLst>
                </a:gridCol>
                <a:gridCol w="682004">
                  <a:extLst>
                    <a:ext uri="{9D8B030D-6E8A-4147-A177-3AD203B41FA5}">
                      <a16:colId xmlns:a16="http://schemas.microsoft.com/office/drawing/2014/main" val="810170166"/>
                    </a:ext>
                  </a:extLst>
                </a:gridCol>
                <a:gridCol w="754338">
                  <a:extLst>
                    <a:ext uri="{9D8B030D-6E8A-4147-A177-3AD203B41FA5}">
                      <a16:colId xmlns:a16="http://schemas.microsoft.com/office/drawing/2014/main" val="1217948605"/>
                    </a:ext>
                  </a:extLst>
                </a:gridCol>
                <a:gridCol w="847002">
                  <a:extLst>
                    <a:ext uri="{9D8B030D-6E8A-4147-A177-3AD203B41FA5}">
                      <a16:colId xmlns:a16="http://schemas.microsoft.com/office/drawing/2014/main" val="1163095793"/>
                    </a:ext>
                  </a:extLst>
                </a:gridCol>
                <a:gridCol w="847002">
                  <a:extLst>
                    <a:ext uri="{9D8B030D-6E8A-4147-A177-3AD203B41FA5}">
                      <a16:colId xmlns:a16="http://schemas.microsoft.com/office/drawing/2014/main" val="3995406354"/>
                    </a:ext>
                  </a:extLst>
                </a:gridCol>
                <a:gridCol w="844830">
                  <a:extLst>
                    <a:ext uri="{9D8B030D-6E8A-4147-A177-3AD203B41FA5}">
                      <a16:colId xmlns:a16="http://schemas.microsoft.com/office/drawing/2014/main" val="117270843"/>
                    </a:ext>
                  </a:extLst>
                </a:gridCol>
                <a:gridCol w="866548">
                  <a:extLst>
                    <a:ext uri="{9D8B030D-6E8A-4147-A177-3AD203B41FA5}">
                      <a16:colId xmlns:a16="http://schemas.microsoft.com/office/drawing/2014/main" val="3142798643"/>
                    </a:ext>
                  </a:extLst>
                </a:gridCol>
                <a:gridCol w="840486">
                  <a:extLst>
                    <a:ext uri="{9D8B030D-6E8A-4147-A177-3AD203B41FA5}">
                      <a16:colId xmlns:a16="http://schemas.microsoft.com/office/drawing/2014/main" val="779285618"/>
                    </a:ext>
                  </a:extLst>
                </a:gridCol>
                <a:gridCol w="802842">
                  <a:extLst>
                    <a:ext uri="{9D8B030D-6E8A-4147-A177-3AD203B41FA5}">
                      <a16:colId xmlns:a16="http://schemas.microsoft.com/office/drawing/2014/main" val="3886277417"/>
                    </a:ext>
                  </a:extLst>
                </a:gridCol>
                <a:gridCol w="850621">
                  <a:extLst>
                    <a:ext uri="{9D8B030D-6E8A-4147-A177-3AD203B41FA5}">
                      <a16:colId xmlns:a16="http://schemas.microsoft.com/office/drawing/2014/main" val="1724707859"/>
                    </a:ext>
                  </a:extLst>
                </a:gridCol>
                <a:gridCol w="784019">
                  <a:extLst>
                    <a:ext uri="{9D8B030D-6E8A-4147-A177-3AD203B41FA5}">
                      <a16:colId xmlns:a16="http://schemas.microsoft.com/office/drawing/2014/main" val="2042635695"/>
                    </a:ext>
                  </a:extLst>
                </a:gridCol>
                <a:gridCol w="784019">
                  <a:extLst>
                    <a:ext uri="{9D8B030D-6E8A-4147-A177-3AD203B41FA5}">
                      <a16:colId xmlns:a16="http://schemas.microsoft.com/office/drawing/2014/main" val="773430614"/>
                    </a:ext>
                  </a:extLst>
                </a:gridCol>
              </a:tblGrid>
              <a:tr h="5189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Bouche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Yeux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Squelette interne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Squelette externe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4 membres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Nageoires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Carapace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2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Plumes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Mamelles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88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6 pattes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4 ailes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8 pattes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9619113"/>
                  </a:ext>
                </a:extLst>
              </a:tr>
              <a:tr h="3546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Truite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2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88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1630551"/>
                  </a:ext>
                </a:extLst>
              </a:tr>
              <a:tr h="3546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Coccinelle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2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88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1696369"/>
                  </a:ext>
                </a:extLst>
              </a:tr>
              <a:tr h="3546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Argiope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2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88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5503671"/>
                  </a:ext>
                </a:extLst>
              </a:tr>
              <a:tr h="3546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Thon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2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88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45215438"/>
                  </a:ext>
                </a:extLst>
              </a:tr>
              <a:tr h="3546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Écureuil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2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88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32087572"/>
                  </a:ext>
                </a:extLst>
              </a:tr>
              <a:tr h="3546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Tortue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2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88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4531946"/>
                  </a:ext>
                </a:extLst>
              </a:tr>
              <a:tr h="3546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Manchot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2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88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4785578"/>
                  </a:ext>
                </a:extLst>
              </a:tr>
              <a:tr h="3546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Bergeronnette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2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88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35477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88911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150D5C4-512A-094F-BF07-52CBEDE780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570330" y="-761550"/>
            <a:ext cx="5376738" cy="8637376"/>
          </a:xfrm>
        </p:spPr>
      </p:pic>
    </p:spTree>
    <p:extLst>
      <p:ext uri="{BB962C8B-B14F-4D97-AF65-F5344CB8AC3E}">
        <p14:creationId xmlns:p14="http://schemas.microsoft.com/office/powerpoint/2010/main" val="31824015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157C4C-57C8-824D-BFE6-A3A27DC51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565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Etape 5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9DAA17-DA2F-3A4B-AA87-7CB3ADB6C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0980"/>
            <a:ext cx="10515600" cy="5015983"/>
          </a:xfrm>
        </p:spPr>
        <p:txBody>
          <a:bodyPr/>
          <a:lstStyle/>
          <a:p>
            <a:r>
              <a:rPr lang="fr-FR" dirty="0"/>
              <a:t>Chez les Arthropodes, on remarque que certains animaux ont 6 pattes et d’autres 8.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58743DD-6245-9545-8064-B2D2E2BB6B1E}"/>
              </a:ext>
            </a:extLst>
          </p:cNvPr>
          <p:cNvGraphicFramePr>
            <a:graphicFrameLocks noGrp="1"/>
          </p:cNvGraphicFramePr>
          <p:nvPr/>
        </p:nvGraphicFramePr>
        <p:xfrm>
          <a:off x="1235676" y="2525609"/>
          <a:ext cx="10118125" cy="34110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4442">
                  <a:extLst>
                    <a:ext uri="{9D8B030D-6E8A-4147-A177-3AD203B41FA5}">
                      <a16:colId xmlns:a16="http://schemas.microsoft.com/office/drawing/2014/main" val="3779331286"/>
                    </a:ext>
                  </a:extLst>
                </a:gridCol>
                <a:gridCol w="703166">
                  <a:extLst>
                    <a:ext uri="{9D8B030D-6E8A-4147-A177-3AD203B41FA5}">
                      <a16:colId xmlns:a16="http://schemas.microsoft.com/office/drawing/2014/main" val="4145593620"/>
                    </a:ext>
                  </a:extLst>
                </a:gridCol>
                <a:gridCol w="746889">
                  <a:extLst>
                    <a:ext uri="{9D8B030D-6E8A-4147-A177-3AD203B41FA5}">
                      <a16:colId xmlns:a16="http://schemas.microsoft.com/office/drawing/2014/main" val="599790812"/>
                    </a:ext>
                  </a:extLst>
                </a:gridCol>
                <a:gridCol w="838637">
                  <a:extLst>
                    <a:ext uri="{9D8B030D-6E8A-4147-A177-3AD203B41FA5}">
                      <a16:colId xmlns:a16="http://schemas.microsoft.com/office/drawing/2014/main" val="3712230907"/>
                    </a:ext>
                  </a:extLst>
                </a:gridCol>
                <a:gridCol w="838637">
                  <a:extLst>
                    <a:ext uri="{9D8B030D-6E8A-4147-A177-3AD203B41FA5}">
                      <a16:colId xmlns:a16="http://schemas.microsoft.com/office/drawing/2014/main" val="3725928844"/>
                    </a:ext>
                  </a:extLst>
                </a:gridCol>
                <a:gridCol w="836487">
                  <a:extLst>
                    <a:ext uri="{9D8B030D-6E8A-4147-A177-3AD203B41FA5}">
                      <a16:colId xmlns:a16="http://schemas.microsoft.com/office/drawing/2014/main" val="1464405575"/>
                    </a:ext>
                  </a:extLst>
                </a:gridCol>
                <a:gridCol w="857990">
                  <a:extLst>
                    <a:ext uri="{9D8B030D-6E8A-4147-A177-3AD203B41FA5}">
                      <a16:colId xmlns:a16="http://schemas.microsoft.com/office/drawing/2014/main" val="710488852"/>
                    </a:ext>
                  </a:extLst>
                </a:gridCol>
                <a:gridCol w="832186">
                  <a:extLst>
                    <a:ext uri="{9D8B030D-6E8A-4147-A177-3AD203B41FA5}">
                      <a16:colId xmlns:a16="http://schemas.microsoft.com/office/drawing/2014/main" val="1460880217"/>
                    </a:ext>
                  </a:extLst>
                </a:gridCol>
                <a:gridCol w="794914">
                  <a:extLst>
                    <a:ext uri="{9D8B030D-6E8A-4147-A177-3AD203B41FA5}">
                      <a16:colId xmlns:a16="http://schemas.microsoft.com/office/drawing/2014/main" val="1728208049"/>
                    </a:ext>
                  </a:extLst>
                </a:gridCol>
                <a:gridCol w="842221">
                  <a:extLst>
                    <a:ext uri="{9D8B030D-6E8A-4147-A177-3AD203B41FA5}">
                      <a16:colId xmlns:a16="http://schemas.microsoft.com/office/drawing/2014/main" val="1044513206"/>
                    </a:ext>
                  </a:extLst>
                </a:gridCol>
                <a:gridCol w="776278">
                  <a:extLst>
                    <a:ext uri="{9D8B030D-6E8A-4147-A177-3AD203B41FA5}">
                      <a16:colId xmlns:a16="http://schemas.microsoft.com/office/drawing/2014/main" val="2806067289"/>
                    </a:ext>
                  </a:extLst>
                </a:gridCol>
                <a:gridCol w="776278">
                  <a:extLst>
                    <a:ext uri="{9D8B030D-6E8A-4147-A177-3AD203B41FA5}">
                      <a16:colId xmlns:a16="http://schemas.microsoft.com/office/drawing/2014/main" val="3314175354"/>
                    </a:ext>
                  </a:extLst>
                </a:gridCol>
              </a:tblGrid>
              <a:tr h="6822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Bouche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Yeux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Squelette interne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Squelette externe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4 membres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Nageoires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Carapace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Plumes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Mamelles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6 pattes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4 ailes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D5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8 pattes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5487350"/>
                  </a:ext>
                </a:extLst>
              </a:tr>
              <a:tr h="3411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Truite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D5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271096"/>
                  </a:ext>
                </a:extLst>
              </a:tr>
              <a:tr h="3411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Coccinelle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D5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500800"/>
                  </a:ext>
                </a:extLst>
              </a:tr>
              <a:tr h="3411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Argiope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D5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X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657999"/>
                  </a:ext>
                </a:extLst>
              </a:tr>
              <a:tr h="3411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Thon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D5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045315"/>
                  </a:ext>
                </a:extLst>
              </a:tr>
              <a:tr h="3411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Écureuil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D5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989956"/>
                  </a:ext>
                </a:extLst>
              </a:tr>
              <a:tr h="3411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Tortue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D5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7717322"/>
                  </a:ext>
                </a:extLst>
              </a:tr>
              <a:tr h="3411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Manchot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D5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997644"/>
                  </a:ext>
                </a:extLst>
              </a:tr>
              <a:tr h="3411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Bergeronnette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X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D5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27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18241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8EA836D-B912-CA49-8077-48EEBD6DED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307408" y="-894868"/>
            <a:ext cx="5892222" cy="8647735"/>
          </a:xfrm>
        </p:spPr>
      </p:pic>
    </p:spTree>
    <p:extLst>
      <p:ext uri="{BB962C8B-B14F-4D97-AF65-F5344CB8AC3E}">
        <p14:creationId xmlns:p14="http://schemas.microsoft.com/office/powerpoint/2010/main" val="134400361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1652</Words>
  <Application>Microsoft Macintosh PowerPoint</Application>
  <PresentationFormat>Grand écran</PresentationFormat>
  <Paragraphs>1302</Paragraphs>
  <Slides>26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Thème Office</vt:lpstr>
      <vt:lpstr>Classification des animaux </vt:lpstr>
      <vt:lpstr>Etape 1</vt:lpstr>
      <vt:lpstr>Présentation PowerPoint</vt:lpstr>
      <vt:lpstr>Etape 2</vt:lpstr>
      <vt:lpstr>Présentation PowerPoint</vt:lpstr>
      <vt:lpstr>Etape 3</vt:lpstr>
      <vt:lpstr>Présentation PowerPoint</vt:lpstr>
      <vt:lpstr>Etape 4</vt:lpstr>
      <vt:lpstr>Présentation PowerPoint</vt:lpstr>
      <vt:lpstr>Etape 5</vt:lpstr>
      <vt:lpstr>Présentation PowerPoint</vt:lpstr>
      <vt:lpstr>Etape 5</vt:lpstr>
      <vt:lpstr>Colle ton tableau de classification  par emboîtement</vt:lpstr>
      <vt:lpstr>Présentation PowerPoint</vt:lpstr>
      <vt:lpstr>Classification des animaux   Partie n°2  On peut établir cette classification en faisant un autre schéma.</vt:lpstr>
      <vt:lpstr>Tu devras compléter ton schéma au fur et à mesure des diapositive.</vt:lpstr>
      <vt:lpstr>Etape 1</vt:lpstr>
      <vt:lpstr>Présentation PowerPoint</vt:lpstr>
      <vt:lpstr>Etape 2</vt:lpstr>
      <vt:lpstr>Présentation PowerPoint</vt:lpstr>
      <vt:lpstr>Etape 3</vt:lpstr>
      <vt:lpstr>Présentation PowerPoint</vt:lpstr>
      <vt:lpstr>Etape 4</vt:lpstr>
      <vt:lpstr>Présentation PowerPoint</vt:lpstr>
      <vt:lpstr>Etape 5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Classification des animaux </dc:title>
  <dc:creator>sebastien bonelli</dc:creator>
  <cp:lastModifiedBy>sebastien bonelli</cp:lastModifiedBy>
  <cp:revision>10</cp:revision>
  <dcterms:created xsi:type="dcterms:W3CDTF">2020-04-22T09:30:31Z</dcterms:created>
  <dcterms:modified xsi:type="dcterms:W3CDTF">2020-04-22T11:42:42Z</dcterms:modified>
</cp:coreProperties>
</file>